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8"/>
  </p:handoutMasterIdLst>
  <p:sldIdLst>
    <p:sldId id="256" r:id="rId3"/>
    <p:sldId id="257" r:id="rId5"/>
    <p:sldId id="259" r:id="rId6"/>
    <p:sldId id="260" r:id="rId7"/>
    <p:sldId id="262" r:id="rId8"/>
    <p:sldId id="289" r:id="rId9"/>
    <p:sldId id="290" r:id="rId10"/>
    <p:sldId id="291" r:id="rId11"/>
    <p:sldId id="292" r:id="rId12"/>
    <p:sldId id="293" r:id="rId13"/>
    <p:sldId id="272" r:id="rId14"/>
    <p:sldId id="264" r:id="rId15"/>
    <p:sldId id="306" r:id="rId16"/>
    <p:sldId id="307" r:id="rId17"/>
    <p:sldId id="308" r:id="rId18"/>
    <p:sldId id="294" r:id="rId19"/>
    <p:sldId id="298" r:id="rId20"/>
    <p:sldId id="299" r:id="rId21"/>
    <p:sldId id="302" r:id="rId22"/>
    <p:sldId id="303" r:id="rId23"/>
    <p:sldId id="304" r:id="rId24"/>
    <p:sldId id="309" r:id="rId25"/>
    <p:sldId id="311" r:id="rId26"/>
    <p:sldId id="310" r:id="rId27"/>
    <p:sldId id="320" r:id="rId28"/>
    <p:sldId id="313" r:id="rId29"/>
    <p:sldId id="314" r:id="rId30"/>
    <p:sldId id="316" r:id="rId31"/>
    <p:sldId id="319" r:id="rId32"/>
    <p:sldId id="315" r:id="rId33"/>
    <p:sldId id="317" r:id="rId34"/>
    <p:sldId id="273" r:id="rId35"/>
    <p:sldId id="321" r:id="rId36"/>
    <p:sldId id="271" r:id="rId37"/>
  </p:sldIdLst>
  <p:sldSz cx="12192000" cy="6858000"/>
  <p:notesSz cx="6858000" cy="9144000"/>
  <p:custShow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bf55f538-b563-4c0e-8047-853ce597d9d5}">
          <p14:sldIdLst>
            <p14:sldId id="256"/>
            <p14:sldId id="257"/>
            <p14:sldId id="259"/>
            <p14:sldId id="260"/>
            <p14:sldId id="262"/>
            <p14:sldId id="289"/>
            <p14:sldId id="290"/>
            <p14:sldId id="291"/>
            <p14:sldId id="292"/>
            <p14:sldId id="293"/>
            <p14:sldId id="272"/>
            <p14:sldId id="264"/>
            <p14:sldId id="306"/>
            <p14:sldId id="307"/>
            <p14:sldId id="308"/>
            <p14:sldId id="294"/>
            <p14:sldId id="298"/>
            <p14:sldId id="299"/>
            <p14:sldId id="302"/>
            <p14:sldId id="303"/>
            <p14:sldId id="304"/>
            <p14:sldId id="309"/>
            <p14:sldId id="311"/>
            <p14:sldId id="310"/>
            <p14:sldId id="320"/>
            <p14:sldId id="313"/>
            <p14:sldId id="314"/>
            <p14:sldId id="316"/>
            <p14:sldId id="319"/>
            <p14:sldId id="315"/>
            <p14:sldId id="317"/>
            <p14:sldId id="273"/>
            <p14:sldId id="321"/>
            <p14:sldId id="271"/>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FFFF66"/>
    <a:srgbClr val="21FF06"/>
    <a:srgbClr val="EAF753"/>
    <a:srgbClr val="5DA331"/>
    <a:srgbClr val="80FF07"/>
    <a:srgbClr val="FC0107"/>
    <a:srgbClr val="E4D7CB"/>
    <a:srgbClr val="CAB097"/>
    <a:srgbClr val="283234"/>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78" d="100"/>
          <a:sy n="78" d="100"/>
        </p:scale>
        <p:origin x="654" y="54"/>
      </p:cViewPr>
      <p:guideLst>
        <p:guide orient="horz" pos="2128"/>
        <p:guide pos="3839"/>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notesMaster" Target="notesMasters/notesMaster1.xml"/><Relationship Id="rId39" Type="http://schemas.openxmlformats.org/officeDocument/2006/relationships/presProps" Target="presProps.xml"/><Relationship Id="rId38" Type="http://schemas.openxmlformats.org/officeDocument/2006/relationships/handoutMaster" Target="handoutMasters/handoutMaster1.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fld>
            <a:endParaRPr lang="zh-CN" altLang="en-US" smtClean="0">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fld>
            <a:endParaRPr lang="zh-CN" altLang="en-US" smtClean="0">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669882" y="2588281"/>
            <a:ext cx="10852237" cy="899167"/>
          </a:xfrm>
        </p:spPr>
        <p:txBody>
          <a:bodyPr lIns="101600" tIns="38100" rIns="25400" bIns="38100" anchor="t" anchorCtr="0">
            <a:noAutofit/>
          </a:bodyPr>
          <a:lstStyle>
            <a:lvl1pPr algn="ctr">
              <a:defRPr sz="5400" b="0" spc="600">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a:sym typeface="+mn-ea"/>
              </a:rPr>
              <a:t>单击此处编辑标题</a:t>
            </a:r>
            <a:endParaRPr>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3808730"/>
            <a:ext cx="10852237" cy="624845"/>
          </a:xfrm>
        </p:spPr>
        <p:txBody>
          <a:bodyPr lIns="101600" tIns="38100" rIns="63500" bIns="38100" anchor="t" anchorCtr="0">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endParaRPr lang="zh-CN" altLang="en-US" dirty="0"/>
          </a:p>
        </p:txBody>
      </p:sp>
      <p:sp>
        <p:nvSpPr>
          <p:cNvPr id="3" name="文本占位符 2"/>
          <p:cNvSpPr>
            <a:spLocks noGrp="1"/>
          </p:cNvSpPr>
          <p:nvPr>
            <p:ph type="body" idx="1"/>
            <p:custDataLst>
              <p:tags r:id="rId3"/>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mn-lt"/>
                <a:ea typeface="+mn-ea"/>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mn-ea"/>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0">
          <a:gsLst>
            <a:gs pos="0">
              <a:srgbClr val="FFFFFF"/>
            </a:gs>
            <a:gs pos="100000">
              <a:srgbClr val="DCDCDC"/>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69882" y="432000"/>
            <a:ext cx="10852237" cy="648000"/>
          </a:xfrm>
          <a:prstGeom prst="rect">
            <a:avLst/>
          </a:prstGeom>
        </p:spPr>
        <p:txBody>
          <a:bodyPr vert="horz" lIns="101600" tIns="38100" rIns="76200" bIns="38100" rtlCol="0" anchor="ctr"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69882" y="1296000"/>
            <a:ext cx="10852237" cy="5040000"/>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000"/>
    </mc:Choice>
    <mc:Fallback>
      <p:transition spd="slow"/>
    </mc:Fallback>
  </mc:AlternateConten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7.xml"/><Relationship Id="rId2" Type="http://schemas.openxmlformats.org/officeDocument/2006/relationships/slide" Target="slide6.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8.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89.xml"/><Relationship Id="rId7" Type="http://schemas.openxmlformats.org/officeDocument/2006/relationships/slide" Target="slide21.xml"/><Relationship Id="rId6" Type="http://schemas.openxmlformats.org/officeDocument/2006/relationships/slide" Target="slide20.xml"/><Relationship Id="rId5" Type="http://schemas.openxmlformats.org/officeDocument/2006/relationships/slide" Target="slide19.xml"/><Relationship Id="rId4" Type="http://schemas.openxmlformats.org/officeDocument/2006/relationships/slide" Target="slide18.xml"/><Relationship Id="rId3" Type="http://schemas.openxmlformats.org/officeDocument/2006/relationships/slide" Target="slide17.xml"/><Relationship Id="rId2" Type="http://schemas.openxmlformats.org/officeDocument/2006/relationships/slide" Target="slide16.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90.xml"/><Relationship Id="rId6" Type="http://schemas.openxmlformats.org/officeDocument/2006/relationships/slide" Target="slide25.xml"/><Relationship Id="rId5" Type="http://schemas.openxmlformats.org/officeDocument/2006/relationships/slide" Target="slide24.xml"/><Relationship Id="rId4" Type="http://schemas.openxmlformats.org/officeDocument/2006/relationships/slide" Target="slide23.xml"/><Relationship Id="rId3" Type="http://schemas.openxmlformats.org/officeDocument/2006/relationships/slide" Target="slide22.xml"/><Relationship Id="rId2" Type="http://schemas.openxmlformats.org/officeDocument/2006/relationships/slide" Target="slide12.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91.xml"/><Relationship Id="rId4" Type="http://schemas.openxmlformats.org/officeDocument/2006/relationships/slide" Target="slide28.xml"/><Relationship Id="rId3" Type="http://schemas.openxmlformats.org/officeDocument/2006/relationships/slide" Target="slide27.xml"/><Relationship Id="rId2" Type="http://schemas.openxmlformats.org/officeDocument/2006/relationships/slide" Target="slide26.xml"/><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92.xml"/><Relationship Id="rId4" Type="http://schemas.openxmlformats.org/officeDocument/2006/relationships/slide" Target="slide30.xml"/><Relationship Id="rId3" Type="http://schemas.openxmlformats.org/officeDocument/2006/relationships/slide" Target="slide31.xml"/><Relationship Id="rId2" Type="http://schemas.openxmlformats.org/officeDocument/2006/relationships/slide" Target="slide2.xml"/><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3.xml"/><Relationship Id="rId2" Type="http://schemas.openxmlformats.org/officeDocument/2006/relationships/image" Target="../media/image1.jpeg"/><Relationship Id="rId1" Type="http://schemas.openxmlformats.org/officeDocument/2006/relationships/slide" Target="slide12.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4.xml"/><Relationship Id="rId2" Type="http://schemas.openxmlformats.org/officeDocument/2006/relationships/image" Target="../media/image1.jpeg"/><Relationship Id="rId1" Type="http://schemas.openxmlformats.org/officeDocument/2006/relationships/slide" Target="slide12.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5.xml"/><Relationship Id="rId2" Type="http://schemas.openxmlformats.org/officeDocument/2006/relationships/image" Target="../media/image1.jpeg"/><Relationship Id="rId1" Type="http://schemas.openxmlformats.org/officeDocument/2006/relationships/slide" Target="slide12.xml"/></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6.xml"/><Relationship Id="rId2" Type="http://schemas.openxmlformats.org/officeDocument/2006/relationships/image" Target="../media/image1.jpeg"/><Relationship Id="rId1" Type="http://schemas.openxmlformats.org/officeDocument/2006/relationships/slide" Target="slide12.xml"/></Relationships>
</file>

<file path=ppt/slides/_rels/slide2.xml.rels><?xml version="1.0" encoding="UTF-8" standalone="yes"?>
<Relationships xmlns="http://schemas.openxmlformats.org/package/2006/relationships"><Relationship Id="rId9" Type="http://schemas.openxmlformats.org/officeDocument/2006/relationships/tags" Target="../tags/tag69.xml"/><Relationship Id="rId8" Type="http://schemas.openxmlformats.org/officeDocument/2006/relationships/tags" Target="../tags/tag68.xml"/><Relationship Id="rId7" Type="http://schemas.openxmlformats.org/officeDocument/2006/relationships/tags" Target="../tags/tag67.xml"/><Relationship Id="rId6" Type="http://schemas.openxmlformats.org/officeDocument/2006/relationships/slide" Target="slide11.xml"/><Relationship Id="rId5" Type="http://schemas.openxmlformats.org/officeDocument/2006/relationships/tags" Target="../tags/tag66.xml"/><Relationship Id="rId4" Type="http://schemas.openxmlformats.org/officeDocument/2006/relationships/tags" Target="../tags/tag65.xml"/><Relationship Id="rId3" Type="http://schemas.openxmlformats.org/officeDocument/2006/relationships/slide" Target="slide3.xml"/><Relationship Id="rId21" Type="http://schemas.openxmlformats.org/officeDocument/2006/relationships/slideLayout" Target="../slideLayouts/slideLayout2.xml"/><Relationship Id="rId20" Type="http://schemas.openxmlformats.org/officeDocument/2006/relationships/tags" Target="../tags/tag79.xml"/><Relationship Id="rId2" Type="http://schemas.openxmlformats.org/officeDocument/2006/relationships/tags" Target="../tags/tag64.xml"/><Relationship Id="rId19" Type="http://schemas.openxmlformats.org/officeDocument/2006/relationships/tags" Target="../tags/tag78.xml"/><Relationship Id="rId18" Type="http://schemas.openxmlformats.org/officeDocument/2006/relationships/tags" Target="../tags/tag77.xml"/><Relationship Id="rId17" Type="http://schemas.openxmlformats.org/officeDocument/2006/relationships/tags" Target="../tags/tag76.xml"/><Relationship Id="rId16" Type="http://schemas.openxmlformats.org/officeDocument/2006/relationships/tags" Target="../tags/tag75.xml"/><Relationship Id="rId15" Type="http://schemas.openxmlformats.org/officeDocument/2006/relationships/tags" Target="../tags/tag74.xml"/><Relationship Id="rId14" Type="http://schemas.openxmlformats.org/officeDocument/2006/relationships/tags" Target="../tags/tag73.xml"/><Relationship Id="rId13" Type="http://schemas.openxmlformats.org/officeDocument/2006/relationships/slide" Target="slide32.xml"/><Relationship Id="rId12" Type="http://schemas.openxmlformats.org/officeDocument/2006/relationships/tags" Target="../tags/tag72.xml"/><Relationship Id="rId11" Type="http://schemas.openxmlformats.org/officeDocument/2006/relationships/tags" Target="../tags/tag71.xml"/><Relationship Id="rId10" Type="http://schemas.openxmlformats.org/officeDocument/2006/relationships/tags" Target="../tags/tag70.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7.xml"/><Relationship Id="rId2" Type="http://schemas.openxmlformats.org/officeDocument/2006/relationships/image" Target="../media/image1.jpeg"/><Relationship Id="rId1" Type="http://schemas.openxmlformats.org/officeDocument/2006/relationships/slide" Target="slide12.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8.xml"/><Relationship Id="rId2" Type="http://schemas.openxmlformats.org/officeDocument/2006/relationships/image" Target="../media/image1.jpeg"/><Relationship Id="rId1" Type="http://schemas.openxmlformats.org/officeDocument/2006/relationships/slide" Target="slide12.xm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9.xml"/><Relationship Id="rId2" Type="http://schemas.openxmlformats.org/officeDocument/2006/relationships/image" Target="../media/image1.jpeg"/><Relationship Id="rId1" Type="http://schemas.openxmlformats.org/officeDocument/2006/relationships/slide" Target="slide13.xml"/></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0.xml"/><Relationship Id="rId2" Type="http://schemas.openxmlformats.org/officeDocument/2006/relationships/image" Target="../media/image1.jpeg"/><Relationship Id="rId1" Type="http://schemas.openxmlformats.org/officeDocument/2006/relationships/slide" Target="slide13.xml"/></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01.xml"/><Relationship Id="rId3" Type="http://schemas.openxmlformats.org/officeDocument/2006/relationships/slide" Target="slide13.xml"/><Relationship Id="rId2" Type="http://schemas.openxmlformats.org/officeDocument/2006/relationships/image" Target="../media/image1.jpeg"/><Relationship Id="rId1" Type="http://schemas.openxmlformats.org/officeDocument/2006/relationships/slide" Target="slide12.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2.xml"/><Relationship Id="rId2" Type="http://schemas.openxmlformats.org/officeDocument/2006/relationships/image" Target="../media/image1.jpeg"/><Relationship Id="rId1" Type="http://schemas.openxmlformats.org/officeDocument/2006/relationships/slide" Target="slide13.xml"/></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3.xml"/><Relationship Id="rId2" Type="http://schemas.openxmlformats.org/officeDocument/2006/relationships/image" Target="../media/image1.jpeg"/><Relationship Id="rId1" Type="http://schemas.openxmlformats.org/officeDocument/2006/relationships/slide" Target="slide14.xml"/></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4.xml"/><Relationship Id="rId2" Type="http://schemas.openxmlformats.org/officeDocument/2006/relationships/image" Target="../media/image1.jpeg"/><Relationship Id="rId1" Type="http://schemas.openxmlformats.org/officeDocument/2006/relationships/slide" Target="slide14.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5.xml"/><Relationship Id="rId2" Type="http://schemas.openxmlformats.org/officeDocument/2006/relationships/image" Target="../media/image1.jpeg"/><Relationship Id="rId1" Type="http://schemas.openxmlformats.org/officeDocument/2006/relationships/slide" Target="slide14.xml"/></Relationships>
</file>

<file path=ppt/slides/_rels/slide2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6.xml"/><Relationship Id="rId2" Type="http://schemas.openxmlformats.org/officeDocument/2006/relationships/image" Target="../media/image1.jpeg"/><Relationship Id="rId1" Type="http://schemas.openxmlformats.org/officeDocument/2006/relationships/slide" Target="slide1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0.xml"/><Relationship Id="rId1" Type="http://schemas.openxmlformats.org/officeDocument/2006/relationships/image" Target="../media/image1.jpeg"/></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7.xml"/><Relationship Id="rId2" Type="http://schemas.openxmlformats.org/officeDocument/2006/relationships/image" Target="../media/image1.jpeg"/><Relationship Id="rId1" Type="http://schemas.openxmlformats.org/officeDocument/2006/relationships/slide" Target="slide15.xml"/></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8.xml"/><Relationship Id="rId2" Type="http://schemas.openxmlformats.org/officeDocument/2006/relationships/image" Target="../media/image1.jpeg"/><Relationship Id="rId1" Type="http://schemas.openxmlformats.org/officeDocument/2006/relationships/slide" Target="slide15.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9.xml"/><Relationship Id="rId1" Type="http://schemas.openxmlformats.org/officeDocument/2006/relationships/image" Target="../media/image1.jpe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0.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1.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83.xml"/><Relationship Id="rId6" Type="http://schemas.openxmlformats.org/officeDocument/2006/relationships/slide" Target="slide8.xml"/><Relationship Id="rId5" Type="http://schemas.openxmlformats.org/officeDocument/2006/relationships/slide" Target="slide9.xml"/><Relationship Id="rId4" Type="http://schemas.openxmlformats.org/officeDocument/2006/relationships/slide" Target="slide7.xml"/><Relationship Id="rId3" Type="http://schemas.openxmlformats.org/officeDocument/2006/relationships/slide" Target="slide10.xml"/><Relationship Id="rId2" Type="http://schemas.openxmlformats.org/officeDocument/2006/relationships/slide" Target="slide2.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4.xml"/><Relationship Id="rId2" Type="http://schemas.openxmlformats.org/officeDocument/2006/relationships/slide" Target="slide6.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5.xml"/><Relationship Id="rId2" Type="http://schemas.openxmlformats.org/officeDocument/2006/relationships/slide" Target="slide6.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6.xml"/><Relationship Id="rId2" Type="http://schemas.openxmlformats.org/officeDocument/2006/relationships/slide" Target="slide6.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矩形 4"/>
          <p:cNvSpPr/>
          <p:nvPr/>
        </p:nvSpPr>
        <p:spPr>
          <a:xfrm>
            <a:off x="3081655" y="1557020"/>
            <a:ext cx="6029325" cy="2562225"/>
          </a:xfrm>
          <a:prstGeom prst="rect">
            <a:avLst/>
          </a:prstGeom>
          <a:solidFill>
            <a:srgbClr val="FAFAF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标题 1"/>
          <p:cNvSpPr>
            <a:spLocks noGrp="1"/>
          </p:cNvSpPr>
          <p:nvPr>
            <p:ph type="ctrTitle"/>
            <p:custDataLst>
              <p:tags r:id="rId2"/>
            </p:custDataLst>
          </p:nvPr>
        </p:nvSpPr>
        <p:spPr>
          <a:xfrm>
            <a:off x="669247" y="1715791"/>
            <a:ext cx="10852237" cy="899167"/>
          </a:xfrm>
        </p:spPr>
        <p:txBody>
          <a:bodyPr/>
          <a:lstStyle/>
          <a:p>
            <a:r>
              <a:rPr lang="zh-CN" altLang="en-US" b="1" spc="-600">
                <a:solidFill>
                  <a:schemeClr val="tx1"/>
                </a:solidFill>
                <a:effectLst/>
                <a:uFillTx/>
                <a:latin typeface="方正姚体" panose="02010601030101010101" charset="-122"/>
                <a:ea typeface="方正姚体" panose="02010601030101010101" charset="-122"/>
              </a:rPr>
              <a:t>《钢铁是怎样炼成的》</a:t>
            </a:r>
            <a:endParaRPr lang="zh-CN" altLang="en-US" b="1" spc="-600">
              <a:solidFill>
                <a:schemeClr val="tx1"/>
              </a:solidFill>
              <a:effectLst/>
              <a:uFillTx/>
              <a:latin typeface="方正姚体" panose="02010601030101010101" charset="-122"/>
              <a:ea typeface="方正姚体" panose="02010601030101010101" charset="-122"/>
            </a:endParaRPr>
          </a:p>
        </p:txBody>
      </p:sp>
      <p:sp>
        <p:nvSpPr>
          <p:cNvPr id="6" name="矩形 5"/>
          <p:cNvSpPr/>
          <p:nvPr/>
        </p:nvSpPr>
        <p:spPr>
          <a:xfrm>
            <a:off x="2857500" y="1376045"/>
            <a:ext cx="6524625" cy="2971800"/>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 name="TextBox 24"/>
          <p:cNvSpPr txBox="1"/>
          <p:nvPr/>
        </p:nvSpPr>
        <p:spPr>
          <a:xfrm>
            <a:off x="3312795" y="3571240"/>
            <a:ext cx="5564505" cy="398780"/>
          </a:xfrm>
          <a:prstGeom prst="rect">
            <a:avLst/>
          </a:prstGeom>
          <a:noFill/>
        </p:spPr>
        <p:txBody>
          <a:bodyPr wrap="square" rtlCol="0">
            <a:spAutoFit/>
          </a:bodyPr>
          <a:p>
            <a:pPr algn="ctr"/>
            <a:r>
              <a:rPr lang="zh-CN" altLang="en-US" sz="2000" b="1" dirty="0" smtClean="0">
                <a:solidFill>
                  <a:schemeClr val="tx1"/>
                </a:solidFill>
                <a:cs typeface="+mn-lt"/>
              </a:rPr>
              <a:t>谭佑晨</a:t>
            </a:r>
            <a:r>
              <a:rPr lang="en-US" altLang="zh-CN" sz="1865" dirty="0" smtClean="0">
                <a:solidFill>
                  <a:schemeClr val="tx1">
                    <a:lumMod val="75000"/>
                    <a:lumOff val="25000"/>
                  </a:schemeClr>
                </a:solidFill>
                <a:cs typeface="+mn-lt"/>
              </a:rPr>
              <a:t> </a:t>
            </a:r>
            <a:endParaRPr lang="en-US" altLang="zh-CN" sz="1860" dirty="0">
              <a:solidFill>
                <a:schemeClr val="tx1">
                  <a:lumMod val="75000"/>
                  <a:lumOff val="25000"/>
                </a:schemeClr>
              </a:solidFill>
              <a:cs typeface="+mn-lt"/>
            </a:endParaRPr>
          </a:p>
        </p:txBody>
      </p:sp>
      <p:sp>
        <p:nvSpPr>
          <p:cNvPr id="3" name="文本框 2"/>
          <p:cNvSpPr txBox="1"/>
          <p:nvPr/>
        </p:nvSpPr>
        <p:spPr>
          <a:xfrm>
            <a:off x="4812030" y="2795270"/>
            <a:ext cx="2566670" cy="583565"/>
          </a:xfrm>
          <a:prstGeom prst="rect">
            <a:avLst/>
          </a:prstGeom>
          <a:noFill/>
        </p:spPr>
        <p:txBody>
          <a:bodyPr wrap="square" rtlCol="0">
            <a:spAutoFit/>
          </a:bodyPr>
          <a:p>
            <a:pPr algn="ctr"/>
            <a:r>
              <a:rPr lang="zh-CN" altLang="en-US" sz="3200" b="1">
                <a:solidFill>
                  <a:schemeClr val="tx1"/>
                </a:solidFill>
              </a:rPr>
              <a:t>第四章</a:t>
            </a:r>
            <a:r>
              <a:rPr lang="en-US" altLang="zh-CN" sz="3200" b="1">
                <a:solidFill>
                  <a:schemeClr val="tx1"/>
                </a:solidFill>
              </a:rPr>
              <a:t>·</a:t>
            </a:r>
            <a:r>
              <a:rPr lang="zh-CN" altLang="en-US" sz="3200" b="1">
                <a:solidFill>
                  <a:schemeClr val="tx1"/>
                </a:solidFill>
              </a:rPr>
              <a:t>研读</a:t>
            </a:r>
            <a:endParaRPr lang="zh-CN" altLang="en-US" sz="3200" b="1">
              <a:solidFill>
                <a:schemeClr val="tx1"/>
              </a:solidFill>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 name="图片 1" descr="摄图网_500850263"/>
          <p:cNvPicPr>
            <a:picLocks noChangeAspect="1"/>
          </p:cNvPicPr>
          <p:nvPr/>
        </p:nvPicPr>
        <p:blipFill>
          <a:blip r:embed="rId1"/>
          <a:srcRect r="51208" b="66497"/>
          <a:stretch>
            <a:fillRect/>
          </a:stretch>
        </p:blipFill>
        <p:spPr>
          <a:xfrm>
            <a:off x="681355" y="690880"/>
            <a:ext cx="5536565" cy="1389380"/>
          </a:xfrm>
          <a:prstGeom prst="rect">
            <a:avLst/>
          </a:prstGeom>
        </p:spPr>
      </p:pic>
      <p:sp>
        <p:nvSpPr>
          <p:cNvPr id="13" name="文本框 12"/>
          <p:cNvSpPr txBox="1"/>
          <p:nvPr/>
        </p:nvSpPr>
        <p:spPr>
          <a:xfrm>
            <a:off x="2042124" y="790124"/>
            <a:ext cx="3994785" cy="645160"/>
          </a:xfrm>
          <a:prstGeom prst="rect">
            <a:avLst/>
          </a:prstGeom>
          <a:noFill/>
        </p:spPr>
        <p:txBody>
          <a:bodyPr wrap="none" rtlCol="0">
            <a:spAutoFit/>
          </a:bodyPr>
          <a:p>
            <a:pPr algn="l"/>
            <a:r>
              <a:rPr lang="zh-CN" altLang="en-US" sz="3600" b="1" dirty="0" smtClean="0">
                <a:latin typeface="微软雅黑" panose="020B0503020204020204" charset="-122"/>
                <a:ea typeface="微软雅黑" panose="020B0503020204020204" charset="-122"/>
              </a:rPr>
              <a:t>人物的姓名与身份</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4" name="矩形 13"/>
          <p:cNvSpPr/>
          <p:nvPr/>
        </p:nvSpPr>
        <p:spPr>
          <a:xfrm>
            <a:off x="2619103" y="1774607"/>
            <a:ext cx="315595" cy="583565"/>
          </a:xfrm>
          <a:prstGeom prst="rect">
            <a:avLst/>
          </a:prstGeom>
        </p:spPr>
        <p:txBody>
          <a:bodyPr wrap="none">
            <a:spAutoFit/>
          </a:bodyPr>
          <a:p>
            <a:r>
              <a:rPr lang="en-US" altLang="zh-CN" sz="3200" b="1" dirty="0">
                <a:solidFill>
                  <a:srgbClr val="CAB097"/>
                </a:solidFill>
                <a:latin typeface="微软雅黑" panose="020B0503020204020204" charset="-122"/>
                <a:ea typeface="微软雅黑" panose="020B0503020204020204" charset="-122"/>
              </a:rPr>
              <a:t> </a:t>
            </a:r>
            <a:endParaRPr lang="zh-CN" altLang="en-US" sz="3200" b="1" dirty="0">
              <a:solidFill>
                <a:srgbClr val="CAB097"/>
              </a:solidFill>
              <a:latin typeface="微软雅黑" panose="020B0503020204020204" charset="-122"/>
              <a:ea typeface="微软雅黑" panose="020B0503020204020204" charset="-122"/>
            </a:endParaRPr>
          </a:p>
        </p:txBody>
      </p:sp>
      <p:pic>
        <p:nvPicPr>
          <p:cNvPr id="5" name="图片 4" descr="摄图网_500850263">
            <a:hlinkClick r:id="rId2" action="ppaction://hlinksldjump"/>
          </p:cNvPr>
          <p:cNvPicPr>
            <a:picLocks noChangeAspect="1"/>
          </p:cNvPicPr>
          <p:nvPr/>
        </p:nvPicPr>
        <p:blipFill>
          <a:blip r:embed="rId1"/>
          <a:srcRect l="22015" t="39613" r="-1195" b="348"/>
          <a:stretch>
            <a:fillRect/>
          </a:stretch>
        </p:blipFill>
        <p:spPr>
          <a:xfrm>
            <a:off x="7849235" y="3959225"/>
            <a:ext cx="3841115" cy="2408555"/>
          </a:xfrm>
          <a:prstGeom prst="rect">
            <a:avLst/>
          </a:prstGeom>
        </p:spPr>
      </p:pic>
      <p:sp>
        <p:nvSpPr>
          <p:cNvPr id="8" name="文本框 7"/>
          <p:cNvSpPr txBox="1"/>
          <p:nvPr/>
        </p:nvSpPr>
        <p:spPr>
          <a:xfrm>
            <a:off x="4222750" y="1435100"/>
            <a:ext cx="1556385" cy="645160"/>
          </a:xfrm>
          <a:prstGeom prst="rect">
            <a:avLst/>
          </a:prstGeom>
          <a:noFill/>
        </p:spPr>
        <p:txBody>
          <a:bodyPr wrap="none" rtlCol="0">
            <a:spAutoFit/>
          </a:bodyPr>
          <a:p>
            <a:pPr algn="l"/>
            <a:r>
              <a:rPr lang="zh-CN" altLang="en-US" sz="3600" b="1" dirty="0">
                <a:solidFill>
                  <a:srgbClr val="FF0000"/>
                </a:solidFill>
                <a:effectLst/>
                <a:latin typeface="微软雅黑" panose="020B0503020204020204" charset="-122"/>
                <a:ea typeface="微软雅黑" panose="020B0503020204020204" charset="-122"/>
                <a:sym typeface="+mn-ea"/>
              </a:rPr>
              <a:t>有干货</a:t>
            </a:r>
            <a:endParaRPr lang="zh-CN" altLang="en-US" sz="3600" b="1" dirty="0" smtClean="0">
              <a:solidFill>
                <a:srgbClr val="FF0000"/>
              </a:solidFill>
              <a:effectLst/>
              <a:latin typeface="锐字荣光粗黑简1.0" panose="02000500000000000000" charset="-122"/>
              <a:ea typeface="锐字荣光粗黑简1.0" panose="02000500000000000000" charset="-122"/>
              <a:sym typeface="+mn-ea"/>
            </a:endParaRPr>
          </a:p>
        </p:txBody>
      </p:sp>
      <p:sp>
        <p:nvSpPr>
          <p:cNvPr id="10" name="文本框 9"/>
          <p:cNvSpPr txBox="1"/>
          <p:nvPr/>
        </p:nvSpPr>
        <p:spPr>
          <a:xfrm>
            <a:off x="681355" y="2358390"/>
            <a:ext cx="4303395" cy="3599815"/>
          </a:xfrm>
          <a:prstGeom prst="rect">
            <a:avLst/>
          </a:prstGeom>
          <a:noFill/>
        </p:spPr>
        <p:txBody>
          <a:bodyPr wrap="none" rtlCol="0">
            <a:spAutoFit/>
          </a:bodyPr>
          <a:p>
            <a:pPr algn="l"/>
            <a:r>
              <a:rPr lang="zh-CN" altLang="en-US" sz="3600" b="1">
                <a:latin typeface="锐字荣光粗黑简1.0" panose="02000500000000000000" charset="-122"/>
                <a:ea typeface="锐字荣光粗黑简1.0" panose="02000500000000000000" charset="-122"/>
                <a:sym typeface="+mn-ea"/>
              </a:rPr>
              <a:t>四、有关犹太人屠杀</a:t>
            </a:r>
            <a:endParaRPr lang="zh-CN" altLang="en-US" sz="3600" b="1">
              <a:latin typeface="锐字荣光粗黑简1.0" panose="02000500000000000000" charset="-122"/>
              <a:ea typeface="锐字荣光粗黑简1.0" panose="02000500000000000000" charset="-122"/>
              <a:sym typeface="+mn-ea"/>
            </a:endParaRPr>
          </a:p>
          <a:p>
            <a:pPr algn="l"/>
            <a:r>
              <a:rPr lang="zh-CN" altLang="en-US" sz="3200" b="1">
                <a:solidFill>
                  <a:schemeClr val="accent6"/>
                </a:solidFill>
                <a:latin typeface="锐字荣光粗黑简1.0" panose="02000500000000000000" charset="-122"/>
                <a:ea typeface="锐字荣光粗黑简1.0" panose="02000500000000000000" charset="-122"/>
              </a:rPr>
              <a:t>福克斯</a:t>
            </a:r>
            <a:r>
              <a:rPr lang="zh-CN" altLang="en-US" sz="3200" b="1">
                <a:latin typeface="锐字荣光粗黑简1.0" panose="02000500000000000000" charset="-122"/>
                <a:ea typeface="锐字荣光粗黑简1.0" panose="02000500000000000000" charset="-122"/>
              </a:rPr>
              <a:t>-大财主</a:t>
            </a:r>
            <a:endParaRPr lang="zh-CN" altLang="en-US" sz="3200" b="1">
              <a:latin typeface="锐字荣光粗黑简1.0" panose="02000500000000000000" charset="-122"/>
              <a:ea typeface="锐字荣光粗黑简1.0" panose="02000500000000000000" charset="-122"/>
            </a:endParaRPr>
          </a:p>
          <a:p>
            <a:pPr algn="l"/>
            <a:r>
              <a:rPr lang="zh-CN" altLang="en-US" sz="3200" b="1">
                <a:solidFill>
                  <a:schemeClr val="accent6"/>
                </a:solidFill>
                <a:latin typeface="锐字荣光粗黑简1.0" panose="02000500000000000000" charset="-122"/>
                <a:ea typeface="锐字荣光粗黑简1.0" panose="02000500000000000000" charset="-122"/>
              </a:rPr>
              <a:t>丽娃</a:t>
            </a:r>
            <a:r>
              <a:rPr lang="zh-CN" altLang="en-US" sz="3200" b="1">
                <a:latin typeface="锐字荣光粗黑简1.0" panose="02000500000000000000" charset="-122"/>
                <a:ea typeface="锐字荣光粗黑简1.0" panose="02000500000000000000" charset="-122"/>
              </a:rPr>
              <a:t>-福克斯的女仆</a:t>
            </a:r>
            <a:endParaRPr lang="zh-CN" altLang="en-US" sz="3200" b="1">
              <a:latin typeface="锐字荣光粗黑简1.0" panose="02000500000000000000" charset="-122"/>
              <a:ea typeface="锐字荣光粗黑简1.0" panose="02000500000000000000" charset="-122"/>
            </a:endParaRPr>
          </a:p>
          <a:p>
            <a:pPr algn="l"/>
            <a:r>
              <a:rPr lang="zh-CN" altLang="en-US" sz="3200" b="1">
                <a:solidFill>
                  <a:schemeClr val="accent6"/>
                </a:solidFill>
                <a:latin typeface="锐字荣光粗黑简1.0" panose="02000500000000000000" charset="-122"/>
                <a:ea typeface="锐字荣光粗黑简1.0" panose="02000500000000000000" charset="-122"/>
              </a:rPr>
              <a:t>佩萨赫</a:t>
            </a:r>
            <a:r>
              <a:rPr lang="zh-CN" altLang="en-US" sz="3200" b="1">
                <a:latin typeface="锐字荣光粗黑简1.0" panose="02000500000000000000" charset="-122"/>
                <a:ea typeface="锐字荣光粗黑简1.0" panose="02000500000000000000" charset="-122"/>
              </a:rPr>
              <a:t>-丽娃的父亲</a:t>
            </a:r>
            <a:endParaRPr lang="zh-CN" altLang="en-US" sz="3200" b="1">
              <a:latin typeface="锐字荣光粗黑简1.0" panose="02000500000000000000" charset="-122"/>
              <a:ea typeface="锐字荣光粗黑简1.0" panose="02000500000000000000" charset="-122"/>
            </a:endParaRPr>
          </a:p>
          <a:p>
            <a:pPr algn="l"/>
            <a:r>
              <a:rPr lang="zh-CN" altLang="en-US" sz="3200" b="1">
                <a:solidFill>
                  <a:schemeClr val="accent6"/>
                </a:solidFill>
                <a:latin typeface="锐字荣光粗黑简1.0" panose="02000500000000000000" charset="-122"/>
                <a:ea typeface="锐字荣光粗黑简1.0" panose="02000500000000000000" charset="-122"/>
              </a:rPr>
              <a:t>托依芭</a:t>
            </a:r>
            <a:r>
              <a:rPr lang="zh-CN" altLang="en-US" sz="3200" b="1">
                <a:latin typeface="锐字荣光粗黑简1.0" panose="02000500000000000000" charset="-122"/>
                <a:ea typeface="锐字荣光粗黑简1.0" panose="02000500000000000000" charset="-122"/>
              </a:rPr>
              <a:t>-丽娃的母亲</a:t>
            </a:r>
            <a:endParaRPr lang="zh-CN" altLang="en-US" sz="3200" b="1">
              <a:latin typeface="锐字荣光粗黑简1.0" panose="02000500000000000000" charset="-122"/>
              <a:ea typeface="锐字荣光粗黑简1.0" panose="02000500000000000000" charset="-122"/>
            </a:endParaRPr>
          </a:p>
          <a:p>
            <a:pPr algn="l"/>
            <a:r>
              <a:rPr lang="zh-CN" altLang="en-US" sz="3200" b="1">
                <a:solidFill>
                  <a:schemeClr val="accent6"/>
                </a:solidFill>
                <a:latin typeface="锐字荣光粗黑简1.0" panose="02000500000000000000" charset="-122"/>
                <a:ea typeface="锐字荣光粗黑简1.0" panose="02000500000000000000" charset="-122"/>
              </a:rPr>
              <a:t>纳乌姆</a:t>
            </a:r>
            <a:r>
              <a:rPr lang="zh-CN" altLang="en-US" sz="3200" b="1">
                <a:latin typeface="锐字荣光粗黑简1.0" panose="02000500000000000000" charset="-122"/>
                <a:ea typeface="锐字荣光粗黑简1.0" panose="02000500000000000000" charset="-122"/>
              </a:rPr>
              <a:t>-铁匠</a:t>
            </a:r>
            <a:endParaRPr lang="zh-CN" altLang="en-US" sz="3200" b="1">
              <a:latin typeface="锐字荣光粗黑简1.0" panose="02000500000000000000" charset="-122"/>
              <a:ea typeface="锐字荣光粗黑简1.0" panose="02000500000000000000" charset="-122"/>
            </a:endParaRPr>
          </a:p>
          <a:p>
            <a:pPr algn="l"/>
            <a:r>
              <a:rPr lang="zh-CN" altLang="en-US" sz="3200" b="1">
                <a:solidFill>
                  <a:schemeClr val="accent6"/>
                </a:solidFill>
                <a:latin typeface="锐字荣光粗黑简1.0" panose="02000500000000000000" charset="-122"/>
                <a:ea typeface="锐字荣光粗黑简1.0" panose="02000500000000000000" charset="-122"/>
              </a:rPr>
              <a:t>萨拉</a:t>
            </a:r>
            <a:r>
              <a:rPr lang="zh-CN" altLang="en-US" sz="3200" b="1">
                <a:latin typeface="锐字荣光粗黑简1.0" panose="02000500000000000000" charset="-122"/>
                <a:ea typeface="锐字荣光粗黑简1.0" panose="02000500000000000000" charset="-122"/>
              </a:rPr>
              <a:t>-铁匠的妻子</a:t>
            </a:r>
            <a:endParaRPr lang="zh-CN" altLang="en-US" sz="3200" b="1">
              <a:latin typeface="锐字荣光粗黑简1.0" panose="02000500000000000000" charset="-122"/>
              <a:ea typeface="锐字荣光粗黑简1.0" panose="02000500000000000000"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4" name="图片 3" descr="摄图网_500850263"/>
          <p:cNvPicPr>
            <a:picLocks noChangeAspect="1"/>
          </p:cNvPicPr>
          <p:nvPr/>
        </p:nvPicPr>
        <p:blipFill>
          <a:blip r:embed="rId1"/>
          <a:stretch>
            <a:fillRect/>
          </a:stretch>
        </p:blipFill>
        <p:spPr>
          <a:xfrm>
            <a:off x="4130675" y="1411605"/>
            <a:ext cx="3930650" cy="3852545"/>
          </a:xfrm>
          <a:prstGeom prst="ellipse">
            <a:avLst/>
          </a:prstGeom>
        </p:spPr>
      </p:pic>
      <p:sp>
        <p:nvSpPr>
          <p:cNvPr id="6" name="文本框 5"/>
          <p:cNvSpPr txBox="1"/>
          <p:nvPr/>
        </p:nvSpPr>
        <p:spPr>
          <a:xfrm>
            <a:off x="4204335" y="2561590"/>
            <a:ext cx="3783965" cy="768350"/>
          </a:xfrm>
          <a:prstGeom prst="rect">
            <a:avLst/>
          </a:prstGeom>
          <a:noFill/>
        </p:spPr>
        <p:txBody>
          <a:bodyPr vert="horz" wrap="square" rtlCol="0">
            <a:spAutoFit/>
          </a:bodyPr>
          <a:p>
            <a:pPr algn="ctr"/>
            <a:r>
              <a:rPr lang="zh-CN" altLang="en-US" sz="4400">
                <a:solidFill>
                  <a:srgbClr val="283234"/>
                </a:solidFill>
                <a:latin typeface="仓耳章鱼小丸子体 W01" panose="02020400000000000000" charset="-122"/>
                <a:ea typeface="仓耳章鱼小丸子体 W01" panose="02020400000000000000" charset="-122"/>
              </a:rPr>
              <a:t>情节介绍</a:t>
            </a:r>
            <a:endParaRPr lang="zh-CN" altLang="en-US" sz="4400">
              <a:solidFill>
                <a:srgbClr val="283234"/>
              </a:solidFill>
              <a:latin typeface="仓耳章鱼小丸子体 W01" panose="02020400000000000000" charset="-122"/>
              <a:ea typeface="仓耳章鱼小丸子体 W01" panose="02020400000000000000" charset="-122"/>
            </a:endParaRPr>
          </a:p>
        </p:txBody>
      </p:sp>
      <p:sp>
        <p:nvSpPr>
          <p:cNvPr id="5" name="文本框 4"/>
          <p:cNvSpPr txBox="1"/>
          <p:nvPr/>
        </p:nvSpPr>
        <p:spPr>
          <a:xfrm>
            <a:off x="4130675" y="3197860"/>
            <a:ext cx="3783965" cy="1445260"/>
          </a:xfrm>
          <a:prstGeom prst="rect">
            <a:avLst/>
          </a:prstGeom>
          <a:noFill/>
        </p:spPr>
        <p:txBody>
          <a:bodyPr vert="horz" wrap="square" rtlCol="0">
            <a:spAutoFit/>
          </a:bodyPr>
          <a:p>
            <a:pPr algn="ctr"/>
            <a:r>
              <a:rPr lang="en-US" altLang="zh-CN" sz="8800">
                <a:solidFill>
                  <a:srgbClr val="283234"/>
                </a:solidFill>
                <a:latin typeface="仓耳章鱼小丸子体 W01" panose="02020400000000000000" charset="-122"/>
                <a:ea typeface="仓耳章鱼小丸子体 W01" panose="02020400000000000000" charset="-122"/>
              </a:rPr>
              <a:t>02</a:t>
            </a:r>
            <a:endParaRPr lang="en-US" altLang="zh-CN" sz="8800">
              <a:solidFill>
                <a:srgbClr val="283234"/>
              </a:solidFill>
              <a:latin typeface="仓耳章鱼小丸子体 W01" panose="02020400000000000000" charset="-122"/>
              <a:ea typeface="仓耳章鱼小丸子体 W01" panose="02020400000000000000"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 name="图片 1" descr="摄图网_500850263"/>
          <p:cNvPicPr>
            <a:picLocks noChangeAspect="1"/>
          </p:cNvPicPr>
          <p:nvPr/>
        </p:nvPicPr>
        <p:blipFill>
          <a:blip r:embed="rId1"/>
          <a:srcRect r="51208" b="66497"/>
          <a:stretch>
            <a:fillRect/>
          </a:stretch>
        </p:blipFill>
        <p:spPr>
          <a:xfrm>
            <a:off x="44450" y="36830"/>
            <a:ext cx="3474720" cy="1389380"/>
          </a:xfrm>
          <a:prstGeom prst="rect">
            <a:avLst/>
          </a:prstGeom>
        </p:spPr>
      </p:pic>
      <p:sp>
        <p:nvSpPr>
          <p:cNvPr id="13" name="文本框 12"/>
          <p:cNvSpPr txBox="1"/>
          <p:nvPr/>
        </p:nvSpPr>
        <p:spPr>
          <a:xfrm>
            <a:off x="1204559" y="409124"/>
            <a:ext cx="2449195" cy="645160"/>
          </a:xfrm>
          <a:prstGeom prst="rect">
            <a:avLst/>
          </a:prstGeom>
          <a:noFill/>
        </p:spPr>
        <p:txBody>
          <a:bodyPr wrap="none" rtlCol="0">
            <a:spAutoFit/>
          </a:bodyPr>
          <a:p>
            <a:r>
              <a:rPr lang="zh-CN" altLang="en-US" sz="3600" b="1" dirty="0" smtClean="0">
                <a:latin typeface="微软雅黑" panose="020B0503020204020204" charset="-122"/>
                <a:ea typeface="微软雅黑" panose="020B0503020204020204" charset="-122"/>
              </a:rPr>
              <a:t>情节介绍</a:t>
            </a:r>
            <a:r>
              <a:rPr lang="en-US" altLang="zh-CN" sz="3600" b="1" dirty="0" smtClean="0">
                <a:latin typeface="微软雅黑" panose="020B0503020204020204" charset="-122"/>
                <a:ea typeface="微软雅黑" panose="020B0503020204020204" charset="-122"/>
              </a:rPr>
              <a:t>1 </a:t>
            </a:r>
            <a:endParaRPr lang="en-US" altLang="zh-CN" sz="3600" b="1" dirty="0" smtClean="0">
              <a:latin typeface="微软雅黑" panose="020B0503020204020204" charset="-122"/>
              <a:ea typeface="微软雅黑" panose="020B0503020204020204" charset="-122"/>
            </a:endParaRPr>
          </a:p>
        </p:txBody>
      </p:sp>
      <p:sp>
        <p:nvSpPr>
          <p:cNvPr id="3" name="TextBox 24"/>
          <p:cNvSpPr txBox="1"/>
          <p:nvPr/>
        </p:nvSpPr>
        <p:spPr>
          <a:xfrm>
            <a:off x="681990" y="4255770"/>
            <a:ext cx="7142480" cy="662940"/>
          </a:xfrm>
          <a:prstGeom prst="rect">
            <a:avLst/>
          </a:prstGeom>
          <a:noFill/>
        </p:spPr>
        <p:txBody>
          <a:bodyPr wrap="square" rtlCol="0">
            <a:spAutoFit/>
          </a:bodyPr>
          <a:p>
            <a:endParaRPr lang="en-US" altLang="zh-CN" sz="1860" dirty="0">
              <a:solidFill>
                <a:schemeClr val="tx1">
                  <a:lumMod val="75000"/>
                  <a:lumOff val="25000"/>
                </a:schemeClr>
              </a:solidFill>
            </a:endParaRPr>
          </a:p>
          <a:p>
            <a:endParaRPr lang="en-US" altLang="zh-CN" sz="1860" dirty="0">
              <a:solidFill>
                <a:schemeClr val="tx1">
                  <a:lumMod val="75000"/>
                  <a:lumOff val="25000"/>
                </a:schemeClr>
              </a:solidFill>
            </a:endParaRPr>
          </a:p>
        </p:txBody>
      </p:sp>
      <p:pic>
        <p:nvPicPr>
          <p:cNvPr id="5" name="图片 4" descr="摄图网_500850263"/>
          <p:cNvPicPr>
            <a:picLocks noChangeAspect="1"/>
          </p:cNvPicPr>
          <p:nvPr/>
        </p:nvPicPr>
        <p:blipFill>
          <a:blip r:embed="rId1"/>
          <a:srcRect l="22015" t="39613" r="-1195" b="348"/>
          <a:stretch>
            <a:fillRect/>
          </a:stretch>
        </p:blipFill>
        <p:spPr>
          <a:xfrm>
            <a:off x="8385810" y="4411980"/>
            <a:ext cx="3841115" cy="2408555"/>
          </a:xfrm>
          <a:prstGeom prst="rect">
            <a:avLst/>
          </a:prstGeom>
        </p:spPr>
      </p:pic>
      <p:sp>
        <p:nvSpPr>
          <p:cNvPr id="8" name="文本框 7"/>
          <p:cNvSpPr txBox="1"/>
          <p:nvPr/>
        </p:nvSpPr>
        <p:spPr>
          <a:xfrm>
            <a:off x="680720" y="1711325"/>
            <a:ext cx="10330180" cy="829945"/>
          </a:xfrm>
          <a:prstGeom prst="rect">
            <a:avLst/>
          </a:prstGeom>
          <a:noFill/>
        </p:spPr>
        <p:txBody>
          <a:bodyPr wrap="square" rtlCol="0">
            <a:spAutoFit/>
          </a:bodyPr>
          <a:p>
            <a:r>
              <a:rPr lang="en-US" altLang="zh-CN" sz="2400" b="1">
                <a:solidFill>
                  <a:schemeClr val="accent6"/>
                </a:solidFill>
              </a:rPr>
              <a:t>1#</a:t>
            </a:r>
            <a:r>
              <a:rPr lang="zh-CN" altLang="en-US" sz="2400" b="1"/>
              <a:t>故事发生在动乱的                  。彼得留拉将军属下各色各样的大群匪帮布满了全省。文章举了两个农民对话的例子——</a:t>
            </a:r>
            <a:endParaRPr lang="zh-CN" altLang="en-US" sz="2400" b="1"/>
          </a:p>
        </p:txBody>
      </p:sp>
      <p:sp>
        <p:nvSpPr>
          <p:cNvPr id="9" name="文本框 8"/>
          <p:cNvSpPr txBox="1"/>
          <p:nvPr/>
        </p:nvSpPr>
        <p:spPr>
          <a:xfrm>
            <a:off x="3432810" y="1711325"/>
            <a:ext cx="1641475" cy="460375"/>
          </a:xfrm>
          <a:prstGeom prst="rect">
            <a:avLst/>
          </a:prstGeom>
          <a:noFill/>
        </p:spPr>
        <p:txBody>
          <a:bodyPr wrap="none" rtlCol="0">
            <a:spAutoFit/>
          </a:bodyPr>
          <a:p>
            <a:r>
              <a:rPr lang="zh-CN" altLang="en-US" sz="2400" b="1">
                <a:sym typeface="+mn-ea"/>
              </a:rPr>
              <a:t>1919年4月</a:t>
            </a:r>
            <a:endParaRPr lang="zh-CN" altLang="en-US" sz="2400" b="1"/>
          </a:p>
        </p:txBody>
      </p:sp>
      <p:sp>
        <p:nvSpPr>
          <p:cNvPr id="10" name="文本框 9"/>
          <p:cNvSpPr txBox="1"/>
          <p:nvPr/>
        </p:nvSpPr>
        <p:spPr>
          <a:xfrm>
            <a:off x="681990" y="2695575"/>
            <a:ext cx="10329545" cy="460375"/>
          </a:xfrm>
          <a:prstGeom prst="rect">
            <a:avLst/>
          </a:prstGeom>
          <a:noFill/>
        </p:spPr>
        <p:txBody>
          <a:bodyPr wrap="square" rtlCol="0">
            <a:spAutoFit/>
          </a:bodyPr>
          <a:p>
            <a:r>
              <a:rPr lang="zh-CN" altLang="en-US" sz="2400" b="1">
                <a:sym typeface="+mn-ea"/>
              </a:rPr>
              <a:t>目前本镇的主人是外第聂伯师团的“荣誉和骄傲”戈卢勃上校。——</a:t>
            </a:r>
            <a:endParaRPr lang="zh-CN" altLang="en-US" sz="2400" b="1"/>
          </a:p>
        </p:txBody>
      </p:sp>
      <p:sp>
        <p:nvSpPr>
          <p:cNvPr id="11" name="文本框 10"/>
          <p:cNvSpPr txBox="1"/>
          <p:nvPr/>
        </p:nvSpPr>
        <p:spPr>
          <a:xfrm>
            <a:off x="681990" y="3317240"/>
            <a:ext cx="10328910" cy="1568450"/>
          </a:xfrm>
          <a:prstGeom prst="rect">
            <a:avLst/>
          </a:prstGeom>
          <a:noFill/>
        </p:spPr>
        <p:txBody>
          <a:bodyPr wrap="square" rtlCol="0">
            <a:spAutoFit/>
          </a:bodyPr>
          <a:p>
            <a:r>
              <a:rPr lang="en-US" altLang="zh-CN" sz="2400" b="1">
                <a:solidFill>
                  <a:schemeClr val="accent6"/>
                </a:solidFill>
                <a:sym typeface="+mn-ea"/>
              </a:rPr>
              <a:t>2#</a:t>
            </a:r>
            <a:r>
              <a:rPr lang="zh-CN" altLang="en-US" sz="2400" b="1">
                <a:sym typeface="+mn-ea"/>
              </a:rPr>
              <a:t>他们准备在镇上唯一的戏院里，为了欢迎新来的队伍，正举行一个盛大的欢迎晚会。军队奏乐，舞台上准备演奏                                  。此时戈卢勃的副官骑兵少尉                    告诉戈卢勃没有电。戈卢勃怒了，要帕利亚内查一定找到电工，让发电厂发电。——</a:t>
            </a:r>
            <a:endParaRPr lang="zh-CN" altLang="en-US" sz="2400" b="1"/>
          </a:p>
        </p:txBody>
      </p:sp>
      <p:sp>
        <p:nvSpPr>
          <p:cNvPr id="12" name="文本框 11"/>
          <p:cNvSpPr txBox="1"/>
          <p:nvPr/>
        </p:nvSpPr>
        <p:spPr>
          <a:xfrm>
            <a:off x="5768340" y="3694430"/>
            <a:ext cx="3315335" cy="460375"/>
          </a:xfrm>
          <a:prstGeom prst="rect">
            <a:avLst/>
          </a:prstGeom>
          <a:noFill/>
        </p:spPr>
        <p:txBody>
          <a:bodyPr wrap="none" rtlCol="0">
            <a:spAutoFit/>
          </a:bodyPr>
          <a:p>
            <a:r>
              <a:rPr lang="zh-CN" altLang="en-US" sz="2400" b="1">
                <a:sym typeface="+mn-ea"/>
              </a:rPr>
              <a:t>《纳查尔·斯托多里亚》</a:t>
            </a:r>
            <a:endParaRPr lang="zh-CN" altLang="en-US" sz="2400" b="1"/>
          </a:p>
        </p:txBody>
      </p:sp>
      <p:sp>
        <p:nvSpPr>
          <p:cNvPr id="15" name="文本框 14"/>
          <p:cNvSpPr txBox="1"/>
          <p:nvPr/>
        </p:nvSpPr>
        <p:spPr>
          <a:xfrm>
            <a:off x="2887345" y="4039235"/>
            <a:ext cx="1710055" cy="460375"/>
          </a:xfrm>
          <a:prstGeom prst="rect">
            <a:avLst/>
          </a:prstGeom>
          <a:noFill/>
        </p:spPr>
        <p:txBody>
          <a:bodyPr wrap="square" rtlCol="0">
            <a:spAutoFit/>
          </a:bodyPr>
          <a:p>
            <a:r>
              <a:rPr lang="zh-CN" altLang="en-US" sz="2400" b="1">
                <a:sym typeface="+mn-ea"/>
              </a:rPr>
              <a:t>帕利亚内查</a:t>
            </a:r>
            <a:endParaRPr lang="zh-CN" altLang="en-US" sz="2400" b="1"/>
          </a:p>
        </p:txBody>
      </p:sp>
      <p:sp>
        <p:nvSpPr>
          <p:cNvPr id="16" name="文本框 15">
            <a:hlinkClick r:id="rId2" action="ppaction://hlinksldjump"/>
          </p:cNvPr>
          <p:cNvSpPr txBox="1"/>
          <p:nvPr/>
        </p:nvSpPr>
        <p:spPr>
          <a:xfrm>
            <a:off x="6861175" y="2080895"/>
            <a:ext cx="963295" cy="460375"/>
          </a:xfrm>
          <a:prstGeom prst="rect">
            <a:avLst/>
          </a:prstGeom>
          <a:noFill/>
        </p:spPr>
        <p:txBody>
          <a:bodyPr wrap="none" rtlCol="0">
            <a:spAutoFit/>
          </a:bodyPr>
          <a:p>
            <a:r>
              <a:rPr lang="zh-CN" altLang="en-US" sz="2400" b="1">
                <a:sym typeface="+mn-ea"/>
              </a:rPr>
              <a:t>细节1</a:t>
            </a:r>
            <a:endParaRPr lang="zh-CN" altLang="en-US" sz="2400" b="1"/>
          </a:p>
        </p:txBody>
      </p:sp>
      <p:sp>
        <p:nvSpPr>
          <p:cNvPr id="17" name="文本框 16">
            <a:hlinkClick r:id="rId3" action="ppaction://hlinksldjump"/>
          </p:cNvPr>
          <p:cNvSpPr txBox="1"/>
          <p:nvPr/>
        </p:nvSpPr>
        <p:spPr>
          <a:xfrm>
            <a:off x="10047605" y="2695575"/>
            <a:ext cx="963295" cy="460375"/>
          </a:xfrm>
          <a:prstGeom prst="rect">
            <a:avLst/>
          </a:prstGeom>
          <a:noFill/>
        </p:spPr>
        <p:txBody>
          <a:bodyPr wrap="none" rtlCol="0">
            <a:spAutoFit/>
          </a:bodyPr>
          <a:p>
            <a:r>
              <a:rPr lang="zh-CN" altLang="en-US" sz="2400" b="1">
                <a:sym typeface="+mn-ea"/>
              </a:rPr>
              <a:t>细节2</a:t>
            </a:r>
            <a:endParaRPr lang="zh-CN" altLang="en-US" sz="2400" b="1"/>
          </a:p>
        </p:txBody>
      </p:sp>
      <p:sp>
        <p:nvSpPr>
          <p:cNvPr id="18" name="文本框 17">
            <a:hlinkClick r:id="rId4" action="ppaction://hlinksldjump"/>
          </p:cNvPr>
          <p:cNvSpPr txBox="1"/>
          <p:nvPr/>
        </p:nvSpPr>
        <p:spPr>
          <a:xfrm>
            <a:off x="6010275" y="4458335"/>
            <a:ext cx="963295" cy="460375"/>
          </a:xfrm>
          <a:prstGeom prst="rect">
            <a:avLst/>
          </a:prstGeom>
          <a:noFill/>
        </p:spPr>
        <p:txBody>
          <a:bodyPr wrap="none" rtlCol="0">
            <a:spAutoFit/>
          </a:bodyPr>
          <a:p>
            <a:r>
              <a:rPr lang="zh-CN" altLang="en-US" sz="2400" b="1">
                <a:sym typeface="+mn-ea"/>
              </a:rPr>
              <a:t>细节3</a:t>
            </a:r>
            <a:endParaRPr lang="zh-CN" altLang="en-US" sz="2400" b="1"/>
          </a:p>
        </p:txBody>
      </p:sp>
      <p:sp>
        <p:nvSpPr>
          <p:cNvPr id="100" name="文本框 99"/>
          <p:cNvSpPr txBox="1"/>
          <p:nvPr/>
        </p:nvSpPr>
        <p:spPr>
          <a:xfrm>
            <a:off x="681990" y="5071745"/>
            <a:ext cx="7779385" cy="622300"/>
          </a:xfrm>
          <a:prstGeom prst="rect">
            <a:avLst/>
          </a:prstGeom>
          <a:noFill/>
          <a:ln w="9525">
            <a:noFill/>
          </a:ln>
        </p:spPr>
        <p:txBody>
          <a:bodyPr wrap="square">
            <a:spAutoFit/>
          </a:bodyPr>
          <a:p>
            <a:pPr marL="0" indent="0" algn="l"/>
            <a:r>
              <a:rPr lang="zh-CN" altLang="en-US" sz="2400" b="1">
                <a:latin typeface="宋体" panose="02010600030101010101" pitchFamily="2" charset="-122"/>
                <a:cs typeface="宋体" panose="02010600030101010101" pitchFamily="2" charset="-122"/>
              </a:rPr>
              <a:t>文章简要叙述帕夫柳克没来前他们的欢乐场面</a:t>
            </a:r>
            <a:r>
              <a:rPr lang="en-US" altLang="zh-CN" sz="2400" b="1">
                <a:latin typeface="Calibri" panose="020F0502020204030204" pitchFamily="34" charset="0"/>
                <a:cs typeface="Calibri" panose="020F0502020204030204" pitchFamily="34" charset="0"/>
              </a:rPr>
              <a:t>——</a:t>
            </a:r>
            <a:endParaRPr lang="zh-CN" altLang="en-US" sz="2400" b="1">
              <a:latin typeface="宋体" panose="02010600030101010101" pitchFamily="2" charset="-122"/>
              <a:cs typeface="宋体" panose="02010600030101010101" pitchFamily="2" charset="-122"/>
            </a:endParaRPr>
          </a:p>
          <a:p>
            <a:pPr marL="0" indent="0" algn="l"/>
            <a:r>
              <a:rPr lang="zh-CN" altLang="en-US" sz="1050" b="0">
                <a:latin typeface="Calibri" panose="020F0502020204030204" pitchFamily="34" charset="0"/>
                <a:cs typeface="Calibri" panose="020F0502020204030204" pitchFamily="34" charset="0"/>
              </a:rPr>
              <a:t> </a:t>
            </a:r>
            <a:endParaRPr lang="zh-CN" altLang="en-US"/>
          </a:p>
        </p:txBody>
      </p:sp>
      <p:sp>
        <p:nvSpPr>
          <p:cNvPr id="19" name="文本框 18"/>
          <p:cNvSpPr txBox="1"/>
          <p:nvPr/>
        </p:nvSpPr>
        <p:spPr>
          <a:xfrm>
            <a:off x="681990" y="5694045"/>
            <a:ext cx="5679440" cy="460375"/>
          </a:xfrm>
          <a:prstGeom prst="rect">
            <a:avLst/>
          </a:prstGeom>
          <a:noFill/>
        </p:spPr>
        <p:txBody>
          <a:bodyPr wrap="none" rtlCol="0">
            <a:spAutoFit/>
          </a:bodyPr>
          <a:p>
            <a:pPr algn="l"/>
            <a:r>
              <a:rPr lang="zh-CN" altLang="en-US" sz="2400" b="1">
                <a:latin typeface="宋体" panose="02010600030101010101" pitchFamily="2" charset="-122"/>
                <a:cs typeface="宋体" panose="02010600030101010101" pitchFamily="2" charset="-122"/>
                <a:sym typeface="+mn-ea"/>
              </a:rPr>
              <a:t>突然头目帕夫柳克来了。打断了晚会</a:t>
            </a:r>
            <a:r>
              <a:rPr lang="en-US" altLang="zh-CN" sz="2400" b="1">
                <a:latin typeface="Calibri" panose="020F0502020204030204" pitchFamily="34" charset="0"/>
                <a:cs typeface="Calibri" panose="020F0502020204030204" pitchFamily="34" charset="0"/>
                <a:sym typeface="+mn-ea"/>
              </a:rPr>
              <a:t>——</a:t>
            </a:r>
            <a:endParaRPr lang="zh-CN" altLang="en-US"/>
          </a:p>
        </p:txBody>
      </p:sp>
      <p:sp>
        <p:nvSpPr>
          <p:cNvPr id="20" name="文本框 19"/>
          <p:cNvSpPr txBox="1"/>
          <p:nvPr/>
        </p:nvSpPr>
        <p:spPr>
          <a:xfrm>
            <a:off x="680720" y="6266180"/>
            <a:ext cx="6290310" cy="460375"/>
          </a:xfrm>
          <a:prstGeom prst="rect">
            <a:avLst/>
          </a:prstGeom>
          <a:noFill/>
        </p:spPr>
        <p:txBody>
          <a:bodyPr wrap="none" rtlCol="0">
            <a:spAutoFit/>
          </a:bodyPr>
          <a:p>
            <a:pPr algn="l"/>
            <a:r>
              <a:rPr lang="zh-CN" altLang="en-US" sz="2400" b="1">
                <a:latin typeface="宋体" panose="02010600030101010101" pitchFamily="2" charset="-122"/>
                <a:cs typeface="宋体" panose="02010600030101010101" pitchFamily="2" charset="-122"/>
                <a:sym typeface="+mn-ea"/>
              </a:rPr>
              <a:t>戈卢勃很生气，因为他和帕夫柳克有旧仇</a:t>
            </a:r>
            <a:r>
              <a:rPr lang="en-US" altLang="zh-CN" sz="2400" b="1">
                <a:latin typeface="Calibri" panose="020F0502020204030204" pitchFamily="34" charset="0"/>
                <a:cs typeface="Calibri" panose="020F0502020204030204" pitchFamily="34" charset="0"/>
                <a:sym typeface="+mn-ea"/>
              </a:rPr>
              <a:t>——</a:t>
            </a:r>
            <a:endParaRPr lang="zh-CN" altLang="en-US"/>
          </a:p>
        </p:txBody>
      </p:sp>
      <p:sp>
        <p:nvSpPr>
          <p:cNvPr id="21" name="文本框 20">
            <a:hlinkClick r:id="rId5" action="ppaction://hlinksldjump"/>
          </p:cNvPr>
          <p:cNvSpPr txBox="1"/>
          <p:nvPr/>
        </p:nvSpPr>
        <p:spPr>
          <a:xfrm>
            <a:off x="7498080" y="5153025"/>
            <a:ext cx="963295" cy="460375"/>
          </a:xfrm>
          <a:prstGeom prst="rect">
            <a:avLst/>
          </a:prstGeom>
          <a:noFill/>
        </p:spPr>
        <p:txBody>
          <a:bodyPr wrap="none" rtlCol="0">
            <a:spAutoFit/>
          </a:bodyPr>
          <a:p>
            <a:pPr algn="l"/>
            <a:r>
              <a:rPr lang="zh-CN" altLang="en-US" sz="2400" b="1">
                <a:latin typeface="宋体" panose="02010600030101010101" pitchFamily="2" charset="-122"/>
                <a:cs typeface="宋体" panose="02010600030101010101" pitchFamily="2" charset="-122"/>
                <a:sym typeface="+mn-ea"/>
              </a:rPr>
              <a:t>细节</a:t>
            </a:r>
            <a:r>
              <a:rPr lang="en-US" altLang="zh-CN" sz="2400" b="1">
                <a:latin typeface="Calibri" panose="020F0502020204030204" pitchFamily="34" charset="0"/>
                <a:cs typeface="Calibri" panose="020F0502020204030204" pitchFamily="34" charset="0"/>
                <a:sym typeface="+mn-ea"/>
              </a:rPr>
              <a:t>4</a:t>
            </a:r>
            <a:endParaRPr lang="zh-CN" altLang="en-US"/>
          </a:p>
        </p:txBody>
      </p:sp>
      <p:sp>
        <p:nvSpPr>
          <p:cNvPr id="22" name="文本框 21">
            <a:hlinkClick r:id="rId6" action="ppaction://hlinksldjump"/>
          </p:cNvPr>
          <p:cNvSpPr txBox="1"/>
          <p:nvPr/>
        </p:nvSpPr>
        <p:spPr>
          <a:xfrm>
            <a:off x="6361430" y="5694045"/>
            <a:ext cx="963295" cy="460375"/>
          </a:xfrm>
          <a:prstGeom prst="rect">
            <a:avLst/>
          </a:prstGeom>
          <a:noFill/>
        </p:spPr>
        <p:txBody>
          <a:bodyPr wrap="none" rtlCol="0">
            <a:spAutoFit/>
          </a:bodyPr>
          <a:p>
            <a:pPr algn="l"/>
            <a:r>
              <a:rPr lang="zh-CN" altLang="en-US" sz="2400" b="1">
                <a:latin typeface="宋体" panose="02010600030101010101" pitchFamily="2" charset="-122"/>
                <a:cs typeface="宋体" panose="02010600030101010101" pitchFamily="2" charset="-122"/>
                <a:sym typeface="+mn-ea"/>
              </a:rPr>
              <a:t>细节</a:t>
            </a:r>
            <a:r>
              <a:rPr lang="en-US" altLang="zh-CN" sz="2400" b="1">
                <a:latin typeface="Calibri" panose="020F0502020204030204" pitchFamily="34" charset="0"/>
                <a:cs typeface="Calibri" panose="020F0502020204030204" pitchFamily="34" charset="0"/>
                <a:sym typeface="+mn-ea"/>
              </a:rPr>
              <a:t>5</a:t>
            </a:r>
            <a:endParaRPr lang="zh-CN" altLang="en-US"/>
          </a:p>
        </p:txBody>
      </p:sp>
      <p:sp>
        <p:nvSpPr>
          <p:cNvPr id="23" name="文本框 22">
            <a:hlinkClick r:id="rId7" action="ppaction://hlinksldjump"/>
          </p:cNvPr>
          <p:cNvSpPr txBox="1"/>
          <p:nvPr/>
        </p:nvSpPr>
        <p:spPr>
          <a:xfrm>
            <a:off x="6973570" y="6266180"/>
            <a:ext cx="963295" cy="460375"/>
          </a:xfrm>
          <a:prstGeom prst="rect">
            <a:avLst/>
          </a:prstGeom>
          <a:noFill/>
        </p:spPr>
        <p:txBody>
          <a:bodyPr wrap="none" rtlCol="0">
            <a:spAutoFit/>
          </a:bodyPr>
          <a:p>
            <a:pPr algn="l"/>
            <a:r>
              <a:rPr lang="zh-CN" altLang="en-US" sz="2400" b="1">
                <a:latin typeface="宋体" panose="02010600030101010101" pitchFamily="2" charset="-122"/>
                <a:cs typeface="宋体" panose="02010600030101010101" pitchFamily="2" charset="-122"/>
                <a:sym typeface="+mn-ea"/>
              </a:rPr>
              <a:t>细节</a:t>
            </a:r>
            <a:r>
              <a:rPr lang="en-US" altLang="zh-CN" sz="2400" b="1">
                <a:latin typeface="Calibri" panose="020F0502020204030204" pitchFamily="34" charset="0"/>
                <a:cs typeface="Calibri" panose="020F0502020204030204" pitchFamily="34" charset="0"/>
                <a:sym typeface="+mn-ea"/>
              </a:rPr>
              <a:t>6</a:t>
            </a:r>
            <a:endParaRPr lang="zh-CN" altLang="en-US" sz="1050">
              <a:latin typeface="Calibri" panose="020F0502020204030204" pitchFamily="34" charset="0"/>
              <a:cs typeface="Calibri" panose="020F0502020204030204" pitchFamily="34" charset="0"/>
              <a:sym typeface="+mn-ea"/>
            </a:endParaRPr>
          </a:p>
        </p:txBody>
      </p:sp>
    </p:spTree>
    <p:custDataLst>
      <p:tags r:id="rId8"/>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9"/>
                                        </p:tgtEl>
                                        <p:attrNameLst>
                                          <p:attrName>style.color</p:attrName>
                                        </p:attrNameLst>
                                      </p:cBhvr>
                                      <p:to>
                                        <a:srgbClr val="fc0107"/>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500" fill="hold"/>
                                        <p:tgtEl>
                                          <p:spTgt spid="12"/>
                                        </p:tgtEl>
                                        <p:attrNameLst>
                                          <p:attrName>style.color</p:attrName>
                                        </p:attrNameLst>
                                      </p:cBhvr>
                                      <p:to>
                                        <a:srgbClr val="5da331"/>
                                      </p:to>
                                    </p:animClr>
                                  </p:childTnLst>
                                </p:cTn>
                              </p:par>
                            </p:childTnLst>
                          </p:cTn>
                        </p:par>
                      </p:childTnLst>
                    </p:cTn>
                  </p:par>
                  <p:par>
                    <p:cTn id="11" fill="hold">
                      <p:stCondLst>
                        <p:cond delay="indefinite"/>
                      </p:stCondLst>
                      <p:childTnLst>
                        <p:par>
                          <p:cTn id="12" fill="hold">
                            <p:stCondLst>
                              <p:cond delay="0"/>
                            </p:stCondLst>
                            <p:childTnLst>
                              <p:par>
                                <p:cTn id="13" presetID="3" presetClass="emph" presetSubtype="2" fill="hold" grpId="0" nodeType="clickEffect">
                                  <p:stCondLst>
                                    <p:cond delay="0"/>
                                  </p:stCondLst>
                                  <p:childTnLst>
                                    <p:animClr clrSpc="rgb" dir="cw">
                                      <p:cBhvr override="childStyle">
                                        <p:cTn id="14" dur="500" fill="hold"/>
                                        <p:tgtEl>
                                          <p:spTgt spid="15"/>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 name="图片 1" descr="摄图网_500850263"/>
          <p:cNvPicPr>
            <a:picLocks noChangeAspect="1"/>
          </p:cNvPicPr>
          <p:nvPr/>
        </p:nvPicPr>
        <p:blipFill>
          <a:blip r:embed="rId1"/>
          <a:srcRect r="51208" b="66497"/>
          <a:stretch>
            <a:fillRect/>
          </a:stretch>
        </p:blipFill>
        <p:spPr>
          <a:xfrm>
            <a:off x="44450" y="36830"/>
            <a:ext cx="3474720" cy="1389380"/>
          </a:xfrm>
          <a:prstGeom prst="rect">
            <a:avLst/>
          </a:prstGeom>
        </p:spPr>
      </p:pic>
      <p:sp>
        <p:nvSpPr>
          <p:cNvPr id="13" name="文本框 12"/>
          <p:cNvSpPr txBox="1"/>
          <p:nvPr/>
        </p:nvSpPr>
        <p:spPr>
          <a:xfrm>
            <a:off x="1204559" y="409124"/>
            <a:ext cx="2449195" cy="645160"/>
          </a:xfrm>
          <a:prstGeom prst="rect">
            <a:avLst/>
          </a:prstGeom>
          <a:noFill/>
        </p:spPr>
        <p:txBody>
          <a:bodyPr wrap="none" rtlCol="0">
            <a:spAutoFit/>
          </a:bodyPr>
          <a:p>
            <a:r>
              <a:rPr lang="zh-CN" altLang="en-US" sz="3600" b="1" dirty="0" smtClean="0">
                <a:latin typeface="微软雅黑" panose="020B0503020204020204" charset="-122"/>
                <a:ea typeface="微软雅黑" panose="020B0503020204020204" charset="-122"/>
              </a:rPr>
              <a:t>情节介绍</a:t>
            </a:r>
            <a:r>
              <a:rPr lang="en-US" altLang="zh-CN" sz="3600" b="1" dirty="0" smtClean="0">
                <a:latin typeface="微软雅黑" panose="020B0503020204020204" charset="-122"/>
                <a:ea typeface="微软雅黑" panose="020B0503020204020204" charset="-122"/>
              </a:rPr>
              <a:t>2 </a:t>
            </a:r>
            <a:endParaRPr lang="en-US" altLang="zh-CN" sz="3600" b="1" dirty="0" smtClean="0">
              <a:latin typeface="微软雅黑" panose="020B0503020204020204" charset="-122"/>
              <a:ea typeface="微软雅黑" panose="020B0503020204020204" charset="-122"/>
            </a:endParaRPr>
          </a:p>
        </p:txBody>
      </p:sp>
      <p:pic>
        <p:nvPicPr>
          <p:cNvPr id="5" name="图片 4" descr="摄图网_500850263">
            <a:hlinkClick r:id="rId2" action="ppaction://hlinksldjump"/>
          </p:cNvPr>
          <p:cNvPicPr>
            <a:picLocks noChangeAspect="1"/>
          </p:cNvPicPr>
          <p:nvPr/>
        </p:nvPicPr>
        <p:blipFill>
          <a:blip r:embed="rId1"/>
          <a:srcRect l="22015" t="39613" r="-1195" b="348"/>
          <a:stretch>
            <a:fillRect/>
          </a:stretch>
        </p:blipFill>
        <p:spPr>
          <a:xfrm>
            <a:off x="8385810" y="4411980"/>
            <a:ext cx="3841115" cy="2408555"/>
          </a:xfrm>
          <a:prstGeom prst="rect">
            <a:avLst/>
          </a:prstGeom>
        </p:spPr>
      </p:pic>
      <p:sp>
        <p:nvSpPr>
          <p:cNvPr id="8" name="文本框 7"/>
          <p:cNvSpPr txBox="1"/>
          <p:nvPr/>
        </p:nvSpPr>
        <p:spPr>
          <a:xfrm>
            <a:off x="554355" y="1523365"/>
            <a:ext cx="10330180" cy="1568450"/>
          </a:xfrm>
          <a:prstGeom prst="rect">
            <a:avLst/>
          </a:prstGeom>
          <a:noFill/>
        </p:spPr>
        <p:txBody>
          <a:bodyPr wrap="square" rtlCol="0">
            <a:spAutoFit/>
          </a:bodyPr>
          <a:p>
            <a:r>
              <a:rPr lang="en-US" altLang="zh-CN" sz="2400" b="1">
                <a:solidFill>
                  <a:schemeClr val="accent6"/>
                </a:solidFill>
              </a:rPr>
              <a:t>1#</a:t>
            </a:r>
            <a:r>
              <a:rPr lang="zh-CN" altLang="en-US" sz="2400" b="1"/>
              <a:t>戈卢勃要手下把他们抓起来每个人揍他个              。几分钟后，他们解除了帕夫柳克和他的卫兵的武装。晚会停止了，妇女们都拒绝跳舞。戈卢勃强迫她们继续跳，他先与神父女儿开始跳华尔兹，还没跳完一圈就有哨兵来说帕夫柳克的人把戏院包围了。——</a:t>
            </a:r>
            <a:endParaRPr lang="zh-CN" altLang="en-US" sz="2400" b="1">
              <a:sym typeface="+mn-ea"/>
            </a:endParaRPr>
          </a:p>
        </p:txBody>
      </p:sp>
      <p:sp>
        <p:nvSpPr>
          <p:cNvPr id="4" name="文本框 3"/>
          <p:cNvSpPr txBox="1"/>
          <p:nvPr/>
        </p:nvSpPr>
        <p:spPr>
          <a:xfrm>
            <a:off x="554355" y="5574665"/>
            <a:ext cx="7949565" cy="829945"/>
          </a:xfrm>
          <a:prstGeom prst="rect">
            <a:avLst/>
          </a:prstGeom>
          <a:noFill/>
        </p:spPr>
        <p:txBody>
          <a:bodyPr wrap="none" rtlCol="0">
            <a:spAutoFit/>
          </a:bodyPr>
          <a:p>
            <a:pPr algn="l"/>
            <a:r>
              <a:rPr lang="en-US" altLang="zh-CN" sz="2400" b="1">
                <a:solidFill>
                  <a:schemeClr val="accent6"/>
                </a:solidFill>
                <a:sym typeface="+mn-ea"/>
              </a:rPr>
              <a:t>1#</a:t>
            </a:r>
            <a:r>
              <a:rPr lang="zh-CN" altLang="en-US" sz="2400" b="1">
                <a:sym typeface="+mn-ea"/>
              </a:rPr>
              <a:t>帕夫柳克和戈卢勃双方军队交战            ，屠杀犹太人的</a:t>
            </a:r>
            <a:endParaRPr lang="zh-CN" altLang="en-US" sz="2400" b="1">
              <a:sym typeface="+mn-ea"/>
            </a:endParaRPr>
          </a:p>
          <a:p>
            <a:pPr algn="l"/>
            <a:r>
              <a:rPr lang="zh-CN" altLang="en-US" sz="2400" b="1">
                <a:sym typeface="+mn-ea"/>
              </a:rPr>
              <a:t>事情开始了。——</a:t>
            </a:r>
            <a:endParaRPr lang="en-US" altLang="zh-CN" sz="2400" b="1">
              <a:sym typeface="+mn-ea"/>
            </a:endParaRPr>
          </a:p>
        </p:txBody>
      </p:sp>
      <p:sp>
        <p:nvSpPr>
          <p:cNvPr id="6" name="文本框 5"/>
          <p:cNvSpPr txBox="1"/>
          <p:nvPr/>
        </p:nvSpPr>
        <p:spPr>
          <a:xfrm>
            <a:off x="554355" y="4577080"/>
            <a:ext cx="6291580" cy="829945"/>
          </a:xfrm>
          <a:prstGeom prst="rect">
            <a:avLst/>
          </a:prstGeom>
          <a:noFill/>
        </p:spPr>
        <p:txBody>
          <a:bodyPr wrap="none" rtlCol="0">
            <a:spAutoFit/>
          </a:bodyPr>
          <a:p>
            <a:pPr algn="l"/>
            <a:r>
              <a:rPr lang="zh-CN" altLang="en-US" sz="2400" b="1">
                <a:sym typeface="+mn-ea"/>
              </a:rPr>
              <a:t>排字工人缅德尔想请谢廖沙帮助他们犹太人，</a:t>
            </a:r>
            <a:endParaRPr lang="zh-CN" altLang="en-US" sz="2400" b="1">
              <a:sym typeface="+mn-ea"/>
            </a:endParaRPr>
          </a:p>
          <a:p>
            <a:pPr algn="l"/>
            <a:r>
              <a:rPr lang="zh-CN" altLang="en-US" sz="2400" b="1">
                <a:sym typeface="+mn-ea"/>
              </a:rPr>
              <a:t>谢廖沙答应了。——</a:t>
            </a:r>
            <a:endParaRPr lang="zh-CN" altLang="en-US" sz="2400" b="1">
              <a:sym typeface="+mn-ea"/>
            </a:endParaRPr>
          </a:p>
        </p:txBody>
      </p:sp>
      <p:sp>
        <p:nvSpPr>
          <p:cNvPr id="14" name="文本框 13"/>
          <p:cNvSpPr txBox="1"/>
          <p:nvPr/>
        </p:nvSpPr>
        <p:spPr>
          <a:xfrm>
            <a:off x="554355" y="3213100"/>
            <a:ext cx="9509125" cy="1198880"/>
          </a:xfrm>
          <a:prstGeom prst="rect">
            <a:avLst/>
          </a:prstGeom>
          <a:noFill/>
        </p:spPr>
        <p:txBody>
          <a:bodyPr wrap="square" rtlCol="0">
            <a:spAutoFit/>
          </a:bodyPr>
          <a:p>
            <a:pPr algn="l"/>
            <a:r>
              <a:rPr lang="zh-CN" altLang="en-US" sz="2400" b="1">
                <a:sym typeface="+mn-ea"/>
              </a:rPr>
              <a:t>半点钟后，城内发生了正式的战斗。将要虐杀犹太人的消息传遍了整个小镇。（引出下文谢廖沙拯救犹太人）。谢廖沙在印刷厂工作了一年多——</a:t>
            </a:r>
            <a:endParaRPr lang="zh-CN" altLang="en-US" sz="2400" b="1">
              <a:sym typeface="+mn-ea"/>
            </a:endParaRPr>
          </a:p>
        </p:txBody>
      </p:sp>
      <p:sp>
        <p:nvSpPr>
          <p:cNvPr id="24" name="文本框 23"/>
          <p:cNvSpPr txBox="1"/>
          <p:nvPr/>
        </p:nvSpPr>
        <p:spPr>
          <a:xfrm>
            <a:off x="6522720" y="1523365"/>
            <a:ext cx="1132840" cy="460375"/>
          </a:xfrm>
          <a:prstGeom prst="rect">
            <a:avLst/>
          </a:prstGeom>
          <a:noFill/>
        </p:spPr>
        <p:txBody>
          <a:bodyPr wrap="none" rtlCol="0">
            <a:spAutoFit/>
          </a:bodyPr>
          <a:p>
            <a:pPr algn="l"/>
            <a:r>
              <a:rPr lang="zh-CN" altLang="en-US" sz="2400" b="1">
                <a:sym typeface="+mn-ea"/>
              </a:rPr>
              <a:t>25军棍</a:t>
            </a:r>
            <a:endParaRPr lang="zh-CN" altLang="en-US" sz="2400" b="1"/>
          </a:p>
        </p:txBody>
      </p:sp>
      <p:sp>
        <p:nvSpPr>
          <p:cNvPr id="25" name="文本框 24"/>
          <p:cNvSpPr txBox="1"/>
          <p:nvPr/>
        </p:nvSpPr>
        <p:spPr>
          <a:xfrm>
            <a:off x="5170170" y="5574665"/>
            <a:ext cx="1099185" cy="460375"/>
          </a:xfrm>
          <a:prstGeom prst="rect">
            <a:avLst/>
          </a:prstGeom>
          <a:noFill/>
        </p:spPr>
        <p:txBody>
          <a:bodyPr wrap="none" rtlCol="0">
            <a:spAutoFit/>
          </a:bodyPr>
          <a:p>
            <a:pPr algn="l"/>
            <a:r>
              <a:rPr lang="zh-CN" altLang="en-US" sz="2400" b="1">
                <a:sym typeface="+mn-ea"/>
              </a:rPr>
              <a:t>第三天</a:t>
            </a:r>
            <a:endParaRPr lang="zh-CN" altLang="en-US" sz="2400" b="1">
              <a:sym typeface="+mn-ea"/>
            </a:endParaRPr>
          </a:p>
        </p:txBody>
      </p:sp>
      <p:sp>
        <p:nvSpPr>
          <p:cNvPr id="26" name="文本框 25">
            <a:hlinkClick r:id="rId3" action="ppaction://hlinksldjump"/>
          </p:cNvPr>
          <p:cNvSpPr txBox="1"/>
          <p:nvPr/>
        </p:nvSpPr>
        <p:spPr>
          <a:xfrm>
            <a:off x="5306060" y="2631440"/>
            <a:ext cx="963295" cy="460375"/>
          </a:xfrm>
          <a:prstGeom prst="rect">
            <a:avLst/>
          </a:prstGeom>
          <a:noFill/>
        </p:spPr>
        <p:txBody>
          <a:bodyPr wrap="none" rtlCol="0">
            <a:spAutoFit/>
          </a:bodyPr>
          <a:p>
            <a:pPr algn="l"/>
            <a:r>
              <a:rPr lang="zh-CN" altLang="en-US" sz="2400" b="1">
                <a:sym typeface="+mn-ea"/>
              </a:rPr>
              <a:t>细节7</a:t>
            </a:r>
            <a:endParaRPr lang="zh-CN" altLang="en-US" sz="2400" b="1"/>
          </a:p>
        </p:txBody>
      </p:sp>
      <p:sp>
        <p:nvSpPr>
          <p:cNvPr id="27" name="文本框 26">
            <a:hlinkClick r:id="rId4" action="ppaction://hlinksldjump"/>
          </p:cNvPr>
          <p:cNvSpPr txBox="1"/>
          <p:nvPr/>
        </p:nvSpPr>
        <p:spPr>
          <a:xfrm>
            <a:off x="1947545" y="3951605"/>
            <a:ext cx="963295" cy="460375"/>
          </a:xfrm>
          <a:prstGeom prst="rect">
            <a:avLst/>
          </a:prstGeom>
          <a:noFill/>
        </p:spPr>
        <p:txBody>
          <a:bodyPr wrap="none" rtlCol="0">
            <a:spAutoFit/>
          </a:bodyPr>
          <a:p>
            <a:pPr algn="l"/>
            <a:r>
              <a:rPr lang="zh-CN" altLang="en-US" sz="2400" b="1">
                <a:sym typeface="+mn-ea"/>
              </a:rPr>
              <a:t>细节8</a:t>
            </a:r>
            <a:endParaRPr lang="zh-CN" altLang="en-US" sz="2400" b="1">
              <a:sym typeface="+mn-ea"/>
            </a:endParaRPr>
          </a:p>
        </p:txBody>
      </p:sp>
      <p:sp>
        <p:nvSpPr>
          <p:cNvPr id="28" name="文本框 27">
            <a:hlinkClick r:id="rId5" action="ppaction://hlinksldjump"/>
          </p:cNvPr>
          <p:cNvSpPr txBox="1"/>
          <p:nvPr/>
        </p:nvSpPr>
        <p:spPr>
          <a:xfrm>
            <a:off x="3519170" y="4946650"/>
            <a:ext cx="963295" cy="460375"/>
          </a:xfrm>
          <a:prstGeom prst="rect">
            <a:avLst/>
          </a:prstGeom>
          <a:noFill/>
        </p:spPr>
        <p:txBody>
          <a:bodyPr wrap="none" rtlCol="0">
            <a:spAutoFit/>
          </a:bodyPr>
          <a:p>
            <a:pPr algn="l"/>
            <a:r>
              <a:rPr lang="zh-CN" altLang="en-US" sz="2400" b="1">
                <a:sym typeface="+mn-ea"/>
              </a:rPr>
              <a:t>细节9</a:t>
            </a:r>
            <a:endParaRPr lang="zh-CN" altLang="en-US" sz="2400" b="1">
              <a:sym typeface="+mn-ea"/>
            </a:endParaRPr>
          </a:p>
        </p:txBody>
      </p:sp>
      <p:sp>
        <p:nvSpPr>
          <p:cNvPr id="30" name="文本框 29">
            <a:hlinkClick r:id="rId6" action="ppaction://hlinksldjump"/>
          </p:cNvPr>
          <p:cNvSpPr txBox="1"/>
          <p:nvPr/>
        </p:nvSpPr>
        <p:spPr>
          <a:xfrm>
            <a:off x="3133725" y="6035040"/>
            <a:ext cx="1132840" cy="460375"/>
          </a:xfrm>
          <a:prstGeom prst="rect">
            <a:avLst/>
          </a:prstGeom>
          <a:noFill/>
        </p:spPr>
        <p:txBody>
          <a:bodyPr wrap="none" rtlCol="0">
            <a:spAutoFit/>
          </a:bodyPr>
          <a:p>
            <a:pPr algn="l"/>
            <a:r>
              <a:rPr lang="zh-CN" altLang="en-US" sz="2400" b="1">
                <a:sym typeface="+mn-ea"/>
              </a:rPr>
              <a:t>细节</a:t>
            </a:r>
            <a:r>
              <a:rPr lang="en-US" altLang="zh-CN" sz="2400" b="1">
                <a:sym typeface="+mn-ea"/>
              </a:rPr>
              <a:t>10</a:t>
            </a:r>
            <a:endParaRPr lang="en-US" altLang="zh-CN" sz="2400" b="1">
              <a:sym typeface="+mn-ea"/>
            </a:endParaRPr>
          </a:p>
        </p:txBody>
      </p:sp>
    </p:spTree>
    <p:custDataLst>
      <p:tags r:id="rId7"/>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24"/>
                                        </p:tgtEl>
                                        <p:attrNameLst>
                                          <p:attrName>style.color</p:attrName>
                                        </p:attrNameLst>
                                      </p:cBhvr>
                                      <p:to>
                                        <a:srgbClr val="fc0107"/>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500" fill="hold"/>
                                        <p:tgtEl>
                                          <p:spTgt spid="25"/>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 name="图片 1" descr="摄图网_500850263"/>
          <p:cNvPicPr>
            <a:picLocks noChangeAspect="1"/>
          </p:cNvPicPr>
          <p:nvPr/>
        </p:nvPicPr>
        <p:blipFill>
          <a:blip r:embed="rId1"/>
          <a:srcRect r="51208" b="66497"/>
          <a:stretch>
            <a:fillRect/>
          </a:stretch>
        </p:blipFill>
        <p:spPr>
          <a:xfrm>
            <a:off x="44450" y="36830"/>
            <a:ext cx="3474720" cy="1389380"/>
          </a:xfrm>
          <a:prstGeom prst="rect">
            <a:avLst/>
          </a:prstGeom>
        </p:spPr>
      </p:pic>
      <p:sp>
        <p:nvSpPr>
          <p:cNvPr id="13" name="文本框 12"/>
          <p:cNvSpPr txBox="1"/>
          <p:nvPr/>
        </p:nvSpPr>
        <p:spPr>
          <a:xfrm>
            <a:off x="1204559" y="409124"/>
            <a:ext cx="2449195" cy="645160"/>
          </a:xfrm>
          <a:prstGeom prst="rect">
            <a:avLst/>
          </a:prstGeom>
          <a:noFill/>
        </p:spPr>
        <p:txBody>
          <a:bodyPr wrap="none" rtlCol="0">
            <a:spAutoFit/>
          </a:bodyPr>
          <a:p>
            <a:r>
              <a:rPr lang="zh-CN" altLang="en-US" sz="3600" b="1" dirty="0" smtClean="0">
                <a:latin typeface="微软雅黑" panose="020B0503020204020204" charset="-122"/>
                <a:ea typeface="微软雅黑" panose="020B0503020204020204" charset="-122"/>
              </a:rPr>
              <a:t>情节介绍</a:t>
            </a:r>
            <a:r>
              <a:rPr lang="en-US" altLang="zh-CN" sz="3600" b="1" dirty="0" smtClean="0">
                <a:latin typeface="微软雅黑" panose="020B0503020204020204" charset="-122"/>
                <a:ea typeface="微软雅黑" panose="020B0503020204020204" charset="-122"/>
              </a:rPr>
              <a:t>3 </a:t>
            </a:r>
            <a:endParaRPr lang="en-US" altLang="zh-CN" sz="3600" b="1" dirty="0" smtClean="0">
              <a:latin typeface="微软雅黑" panose="020B0503020204020204" charset="-122"/>
              <a:ea typeface="微软雅黑" panose="020B0503020204020204" charset="-122"/>
            </a:endParaRPr>
          </a:p>
        </p:txBody>
      </p:sp>
      <p:pic>
        <p:nvPicPr>
          <p:cNvPr id="5" name="图片 4" descr="摄图网_500850263"/>
          <p:cNvPicPr>
            <a:picLocks noChangeAspect="1"/>
          </p:cNvPicPr>
          <p:nvPr/>
        </p:nvPicPr>
        <p:blipFill>
          <a:blip r:embed="rId1"/>
          <a:srcRect l="22015" t="39613" r="-1195" b="348"/>
          <a:stretch>
            <a:fillRect/>
          </a:stretch>
        </p:blipFill>
        <p:spPr>
          <a:xfrm>
            <a:off x="8385810" y="4411980"/>
            <a:ext cx="3841115" cy="2408555"/>
          </a:xfrm>
          <a:prstGeom prst="rect">
            <a:avLst/>
          </a:prstGeom>
        </p:spPr>
      </p:pic>
      <p:sp>
        <p:nvSpPr>
          <p:cNvPr id="8" name="文本框 7"/>
          <p:cNvSpPr txBox="1"/>
          <p:nvPr/>
        </p:nvSpPr>
        <p:spPr>
          <a:xfrm>
            <a:off x="554355" y="1523365"/>
            <a:ext cx="10330180" cy="829945"/>
          </a:xfrm>
          <a:prstGeom prst="rect">
            <a:avLst/>
          </a:prstGeom>
          <a:noFill/>
        </p:spPr>
        <p:txBody>
          <a:bodyPr wrap="square" rtlCol="0">
            <a:spAutoFit/>
          </a:bodyPr>
          <a:p>
            <a:r>
              <a:rPr lang="en-US" altLang="zh-CN" sz="2400" b="1">
                <a:solidFill>
                  <a:schemeClr val="accent6"/>
                </a:solidFill>
                <a:sym typeface="+mn-ea"/>
              </a:rPr>
              <a:t>1#</a:t>
            </a:r>
            <a:r>
              <a:rPr lang="zh-CN" altLang="en-US" sz="2400" b="1">
                <a:sym typeface="+mn-ea"/>
              </a:rPr>
              <a:t>屠杀当天早上戈卢勃的卫队长               叫醒了帕利亚内查。帕利亚内查把一桶冷水浇到自己头上让自己清醒过来。——</a:t>
            </a:r>
            <a:endParaRPr lang="zh-CN" altLang="en-US" sz="2400" b="1">
              <a:sym typeface="+mn-ea"/>
            </a:endParaRPr>
          </a:p>
        </p:txBody>
      </p:sp>
      <p:sp>
        <p:nvSpPr>
          <p:cNvPr id="7" name="文本框 6"/>
          <p:cNvSpPr txBox="1"/>
          <p:nvPr/>
        </p:nvSpPr>
        <p:spPr>
          <a:xfrm>
            <a:off x="554355" y="3419475"/>
            <a:ext cx="10965815" cy="2306955"/>
          </a:xfrm>
          <a:prstGeom prst="rect">
            <a:avLst/>
          </a:prstGeom>
          <a:noFill/>
        </p:spPr>
        <p:txBody>
          <a:bodyPr wrap="square" rtlCol="0">
            <a:spAutoFit/>
          </a:bodyPr>
          <a:p>
            <a:pPr algn="l"/>
            <a:r>
              <a:rPr lang="en-US" altLang="zh-CN" sz="2400" b="1">
                <a:solidFill>
                  <a:schemeClr val="accent6"/>
                </a:solidFill>
                <a:sym typeface="+mn-ea"/>
              </a:rPr>
              <a:t>2#</a:t>
            </a:r>
            <a:r>
              <a:rPr lang="zh-CN" altLang="en-US" sz="2400" b="1">
                <a:sym typeface="+mn-ea"/>
              </a:rPr>
              <a:t>晨雾消散了，他们首先来到了                                     ，福克斯已经带着妻子和几个女儿走了，留下了女仆丽娃，骗丽娃说也许不会发生屠杀犹太人事件，骗她说别人从丽娃这样的穷人身上抢不到什么。还答应回来后</a:t>
            </a:r>
            <a:endParaRPr lang="zh-CN" altLang="en-US" sz="2400" b="1">
              <a:sym typeface="+mn-ea"/>
            </a:endParaRPr>
          </a:p>
          <a:p>
            <a:pPr algn="l"/>
            <a:r>
              <a:rPr lang="zh-CN" altLang="en-US" sz="2400" b="1">
                <a:sym typeface="+mn-ea"/>
              </a:rPr>
              <a:t>赏她钱来买衣服。                                      </a:t>
            </a:r>
            <a:endParaRPr lang="zh-CN" altLang="en-US" sz="2400" b="1">
              <a:sym typeface="+mn-ea"/>
            </a:endParaRPr>
          </a:p>
          <a:p>
            <a:pPr algn="l"/>
            <a:r>
              <a:rPr lang="zh-CN" altLang="en-US" sz="2400" b="1">
                <a:sym typeface="+mn-ea"/>
              </a:rPr>
              <a:t>                                   不幸的是她们遭到了屠杀。</a:t>
            </a:r>
            <a:endParaRPr lang="zh-CN" altLang="en-US" sz="2400" b="1">
              <a:sym typeface="+mn-ea"/>
            </a:endParaRPr>
          </a:p>
          <a:p>
            <a:pPr algn="l"/>
            <a:r>
              <a:rPr lang="zh-CN" altLang="en-US" sz="2400" b="1">
                <a:sym typeface="+mn-ea"/>
              </a:rPr>
              <a:t>——</a:t>
            </a:r>
            <a:endParaRPr lang="zh-CN" altLang="en-US" sz="2400" b="1">
              <a:sym typeface="+mn-ea"/>
            </a:endParaRPr>
          </a:p>
        </p:txBody>
      </p:sp>
      <p:sp>
        <p:nvSpPr>
          <p:cNvPr id="9" name="文本框 8"/>
          <p:cNvSpPr txBox="1"/>
          <p:nvPr/>
        </p:nvSpPr>
        <p:spPr>
          <a:xfrm>
            <a:off x="554355" y="2656205"/>
            <a:ext cx="5068570" cy="460375"/>
          </a:xfrm>
          <a:prstGeom prst="rect">
            <a:avLst/>
          </a:prstGeom>
          <a:noFill/>
        </p:spPr>
        <p:txBody>
          <a:bodyPr wrap="none" rtlCol="0">
            <a:spAutoFit/>
          </a:bodyPr>
          <a:p>
            <a:pPr algn="l"/>
            <a:r>
              <a:rPr lang="zh-CN" altLang="en-US" sz="2400" b="1">
                <a:sym typeface="+mn-ea"/>
              </a:rPr>
              <a:t>准备完毕后，开始屠杀犹太人。——</a:t>
            </a:r>
            <a:endParaRPr lang="zh-CN" altLang="en-US" sz="2400" b="1">
              <a:sym typeface="+mn-ea"/>
            </a:endParaRPr>
          </a:p>
        </p:txBody>
      </p:sp>
      <p:sp>
        <p:nvSpPr>
          <p:cNvPr id="10" name="文本框 9">
            <a:hlinkClick r:id="rId2" action="ppaction://hlinksldjump"/>
          </p:cNvPr>
          <p:cNvSpPr txBox="1"/>
          <p:nvPr/>
        </p:nvSpPr>
        <p:spPr>
          <a:xfrm>
            <a:off x="7058660" y="1892935"/>
            <a:ext cx="1132840" cy="460375"/>
          </a:xfrm>
          <a:prstGeom prst="rect">
            <a:avLst/>
          </a:prstGeom>
          <a:noFill/>
        </p:spPr>
        <p:txBody>
          <a:bodyPr wrap="none" rtlCol="0">
            <a:spAutoFit/>
          </a:bodyPr>
          <a:p>
            <a:pPr algn="l"/>
            <a:r>
              <a:rPr lang="zh-CN" altLang="en-US" sz="2400" b="1">
                <a:sym typeface="+mn-ea"/>
              </a:rPr>
              <a:t>细节11</a:t>
            </a:r>
            <a:endParaRPr lang="zh-CN" altLang="en-US" sz="2400" b="1">
              <a:sym typeface="+mn-ea"/>
            </a:endParaRPr>
          </a:p>
        </p:txBody>
      </p:sp>
      <p:sp>
        <p:nvSpPr>
          <p:cNvPr id="11" name="文本框 10">
            <a:hlinkClick r:id="rId3" action="ppaction://hlinksldjump"/>
          </p:cNvPr>
          <p:cNvSpPr txBox="1"/>
          <p:nvPr/>
        </p:nvSpPr>
        <p:spPr>
          <a:xfrm>
            <a:off x="5622925" y="2656205"/>
            <a:ext cx="1132840" cy="460375"/>
          </a:xfrm>
          <a:prstGeom prst="rect">
            <a:avLst/>
          </a:prstGeom>
          <a:noFill/>
        </p:spPr>
        <p:txBody>
          <a:bodyPr wrap="none" rtlCol="0">
            <a:spAutoFit/>
          </a:bodyPr>
          <a:p>
            <a:pPr algn="l"/>
            <a:r>
              <a:rPr lang="zh-CN" altLang="en-US" sz="2400" b="1">
                <a:sym typeface="+mn-ea"/>
              </a:rPr>
              <a:t>细节12</a:t>
            </a:r>
            <a:endParaRPr lang="zh-CN" altLang="en-US" sz="2400" b="1">
              <a:sym typeface="+mn-ea"/>
            </a:endParaRPr>
          </a:p>
        </p:txBody>
      </p:sp>
      <p:sp>
        <p:nvSpPr>
          <p:cNvPr id="12" name="文本框 11">
            <a:hlinkClick r:id="rId4" action="ppaction://hlinksldjump"/>
          </p:cNvPr>
          <p:cNvSpPr txBox="1"/>
          <p:nvPr/>
        </p:nvSpPr>
        <p:spPr>
          <a:xfrm>
            <a:off x="1215390" y="5266055"/>
            <a:ext cx="1132840" cy="460375"/>
          </a:xfrm>
          <a:prstGeom prst="rect">
            <a:avLst/>
          </a:prstGeom>
          <a:noFill/>
        </p:spPr>
        <p:txBody>
          <a:bodyPr wrap="none" rtlCol="0">
            <a:spAutoFit/>
          </a:bodyPr>
          <a:p>
            <a:pPr algn="l"/>
            <a:r>
              <a:rPr lang="zh-CN" altLang="en-US" sz="2400" b="1">
                <a:sym typeface="+mn-ea"/>
              </a:rPr>
              <a:t>细节13</a:t>
            </a:r>
            <a:endParaRPr lang="zh-CN" altLang="en-US" sz="2400" b="1">
              <a:sym typeface="+mn-ea"/>
            </a:endParaRPr>
          </a:p>
        </p:txBody>
      </p:sp>
      <p:sp>
        <p:nvSpPr>
          <p:cNvPr id="15" name="文本框 14"/>
          <p:cNvSpPr txBox="1"/>
          <p:nvPr/>
        </p:nvSpPr>
        <p:spPr>
          <a:xfrm>
            <a:off x="4879975" y="1523365"/>
            <a:ext cx="1404620" cy="460375"/>
          </a:xfrm>
          <a:prstGeom prst="rect">
            <a:avLst/>
          </a:prstGeom>
          <a:noFill/>
        </p:spPr>
        <p:txBody>
          <a:bodyPr wrap="none" rtlCol="0">
            <a:spAutoFit/>
          </a:bodyPr>
          <a:p>
            <a:pPr algn="l"/>
            <a:r>
              <a:rPr lang="zh-CN" altLang="en-US" sz="2400" b="1">
                <a:sym typeface="+mn-ea"/>
              </a:rPr>
              <a:t>萨洛梅加</a:t>
            </a:r>
            <a:endParaRPr lang="zh-CN" altLang="en-US" sz="2400" b="1">
              <a:sym typeface="+mn-ea"/>
            </a:endParaRPr>
          </a:p>
        </p:txBody>
      </p:sp>
      <p:sp>
        <p:nvSpPr>
          <p:cNvPr id="16" name="文本框 15"/>
          <p:cNvSpPr txBox="1"/>
          <p:nvPr/>
        </p:nvSpPr>
        <p:spPr>
          <a:xfrm>
            <a:off x="4843145" y="3419475"/>
            <a:ext cx="3542665" cy="460375"/>
          </a:xfrm>
          <a:prstGeom prst="rect">
            <a:avLst/>
          </a:prstGeom>
          <a:noFill/>
        </p:spPr>
        <p:txBody>
          <a:bodyPr wrap="none" rtlCol="0">
            <a:spAutoFit/>
          </a:bodyPr>
          <a:p>
            <a:pPr algn="l"/>
            <a:r>
              <a:rPr lang="zh-CN" altLang="en-US" sz="2400" b="1">
                <a:sym typeface="+mn-ea"/>
              </a:rPr>
              <a:t>“福克斯服饰用品商店”</a:t>
            </a:r>
            <a:endParaRPr lang="zh-CN" altLang="en-US" sz="2400" b="1">
              <a:sym typeface="+mn-ea"/>
            </a:endParaRPr>
          </a:p>
        </p:txBody>
      </p:sp>
      <p:sp>
        <p:nvSpPr>
          <p:cNvPr id="17" name="文本框 16"/>
          <p:cNvSpPr txBox="1"/>
          <p:nvPr/>
        </p:nvSpPr>
        <p:spPr>
          <a:xfrm>
            <a:off x="554355" y="4537075"/>
            <a:ext cx="6822440" cy="829945"/>
          </a:xfrm>
          <a:prstGeom prst="rect">
            <a:avLst/>
          </a:prstGeom>
          <a:noFill/>
        </p:spPr>
        <p:txBody>
          <a:bodyPr wrap="none" rtlCol="0">
            <a:spAutoFit/>
          </a:bodyPr>
          <a:p>
            <a:pPr algn="l"/>
            <a:r>
              <a:rPr lang="en-US" altLang="zh-CN" sz="2400" b="1">
                <a:sym typeface="+mn-ea"/>
              </a:rPr>
              <a:t>                            </a:t>
            </a:r>
            <a:r>
              <a:rPr lang="zh-CN" altLang="en-US" sz="2400" b="1">
                <a:sym typeface="+mn-ea"/>
              </a:rPr>
              <a:t>丽娃带着他的父亲——佩萨赫、</a:t>
            </a:r>
            <a:endParaRPr lang="zh-CN" altLang="en-US" sz="2400" b="1">
              <a:sym typeface="+mn-ea"/>
            </a:endParaRPr>
          </a:p>
          <a:p>
            <a:pPr algn="l"/>
            <a:r>
              <a:rPr lang="zh-CN" altLang="en-US" sz="2400" b="1">
                <a:sym typeface="+mn-ea"/>
              </a:rPr>
              <a:t>母亲——托依芭来了。</a:t>
            </a:r>
            <a:endParaRPr lang="zh-CN" altLang="en-US" sz="2400" b="1">
              <a:sym typeface="+mn-ea"/>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15"/>
                                        </p:tgtEl>
                                        <p:attrNameLst>
                                          <p:attrName>style.color</p:attrName>
                                        </p:attrNameLst>
                                      </p:cBhvr>
                                      <p:to>
                                        <a:srgbClr val="fc0107"/>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500" fill="hold"/>
                                        <p:tgtEl>
                                          <p:spTgt spid="16"/>
                                        </p:tgtEl>
                                        <p:attrNameLst>
                                          <p:attrName>style.color</p:attrName>
                                        </p:attrNameLst>
                                      </p:cBhvr>
                                      <p:to>
                                        <a:srgbClr val="fc0107"/>
                                      </p:to>
                                    </p:animClr>
                                  </p:childTnLst>
                                </p:cTn>
                              </p:par>
                            </p:childTnLst>
                          </p:cTn>
                        </p:par>
                      </p:childTnLst>
                    </p:cTn>
                  </p:par>
                  <p:par>
                    <p:cTn id="11" fill="hold">
                      <p:stCondLst>
                        <p:cond delay="indefinite"/>
                      </p:stCondLst>
                      <p:childTnLst>
                        <p:par>
                          <p:cTn id="12" fill="hold">
                            <p:stCondLst>
                              <p:cond delay="0"/>
                            </p:stCondLst>
                            <p:childTnLst>
                              <p:par>
                                <p:cTn id="13" presetID="3" presetClass="emph" presetSubtype="2" fill="hold" grpId="0" nodeType="clickEffect">
                                  <p:stCondLst>
                                    <p:cond delay="0"/>
                                  </p:stCondLst>
                                  <p:childTnLst>
                                    <p:animClr clrSpc="rgb" dir="cw">
                                      <p:cBhvr override="childStyle">
                                        <p:cTn id="14" dur="500" fill="hold"/>
                                        <p:tgtEl>
                                          <p:spTgt spid="17"/>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 name="图片 1" descr="摄图网_500850263"/>
          <p:cNvPicPr>
            <a:picLocks noChangeAspect="1"/>
          </p:cNvPicPr>
          <p:nvPr/>
        </p:nvPicPr>
        <p:blipFill>
          <a:blip r:embed="rId1"/>
          <a:srcRect r="51208" b="66497"/>
          <a:stretch>
            <a:fillRect/>
          </a:stretch>
        </p:blipFill>
        <p:spPr>
          <a:xfrm>
            <a:off x="44450" y="36830"/>
            <a:ext cx="3474720" cy="1389380"/>
          </a:xfrm>
          <a:prstGeom prst="rect">
            <a:avLst/>
          </a:prstGeom>
        </p:spPr>
      </p:pic>
      <p:sp>
        <p:nvSpPr>
          <p:cNvPr id="13" name="文本框 12"/>
          <p:cNvSpPr txBox="1"/>
          <p:nvPr/>
        </p:nvSpPr>
        <p:spPr>
          <a:xfrm>
            <a:off x="1204559" y="409124"/>
            <a:ext cx="2449195" cy="645160"/>
          </a:xfrm>
          <a:prstGeom prst="rect">
            <a:avLst/>
          </a:prstGeom>
          <a:noFill/>
        </p:spPr>
        <p:txBody>
          <a:bodyPr wrap="none" rtlCol="0">
            <a:spAutoFit/>
          </a:bodyPr>
          <a:p>
            <a:r>
              <a:rPr lang="zh-CN" altLang="en-US" sz="3600" b="1" dirty="0" smtClean="0">
                <a:latin typeface="微软雅黑" panose="020B0503020204020204" charset="-122"/>
                <a:ea typeface="微软雅黑" panose="020B0503020204020204" charset="-122"/>
              </a:rPr>
              <a:t>情节介绍</a:t>
            </a:r>
            <a:r>
              <a:rPr lang="en-US" altLang="zh-CN" sz="3600" b="1" dirty="0" smtClean="0">
                <a:latin typeface="微软雅黑" panose="020B0503020204020204" charset="-122"/>
                <a:ea typeface="微软雅黑" panose="020B0503020204020204" charset="-122"/>
              </a:rPr>
              <a:t>4 </a:t>
            </a:r>
            <a:endParaRPr lang="en-US" altLang="zh-CN" sz="3600" b="1" dirty="0" smtClean="0">
              <a:latin typeface="微软雅黑" panose="020B0503020204020204" charset="-122"/>
              <a:ea typeface="微软雅黑" panose="020B0503020204020204" charset="-122"/>
            </a:endParaRPr>
          </a:p>
        </p:txBody>
      </p:sp>
      <p:pic>
        <p:nvPicPr>
          <p:cNvPr id="5" name="图片 4" descr="摄图网_500850263">
            <a:hlinkClick r:id="rId2" action="ppaction://hlinksldjump"/>
          </p:cNvPr>
          <p:cNvPicPr>
            <a:picLocks noChangeAspect="1"/>
          </p:cNvPicPr>
          <p:nvPr/>
        </p:nvPicPr>
        <p:blipFill>
          <a:blip r:embed="rId1"/>
          <a:srcRect l="22015" t="39613" r="-1195" b="348"/>
          <a:stretch>
            <a:fillRect/>
          </a:stretch>
        </p:blipFill>
        <p:spPr>
          <a:xfrm>
            <a:off x="8385810" y="4411980"/>
            <a:ext cx="3841115" cy="2408555"/>
          </a:xfrm>
          <a:prstGeom prst="rect">
            <a:avLst/>
          </a:prstGeom>
        </p:spPr>
      </p:pic>
      <p:sp>
        <p:nvSpPr>
          <p:cNvPr id="3" name="文本框 2"/>
          <p:cNvSpPr txBox="1"/>
          <p:nvPr/>
        </p:nvSpPr>
        <p:spPr>
          <a:xfrm>
            <a:off x="554355" y="3470275"/>
            <a:ext cx="10330180" cy="1198880"/>
          </a:xfrm>
          <a:prstGeom prst="rect">
            <a:avLst/>
          </a:prstGeom>
          <a:noFill/>
        </p:spPr>
        <p:txBody>
          <a:bodyPr wrap="square" rtlCol="0">
            <a:spAutoFit/>
          </a:bodyPr>
          <a:p>
            <a:pPr algn="l"/>
            <a:r>
              <a:rPr lang="zh-CN" altLang="en-US" sz="2400" b="1">
                <a:sym typeface="+mn-ea"/>
              </a:rPr>
              <a:t>谢廖沙和他的父亲已经把一半的印刷工人藏在他们的暗楼上和地窖里。在谢廖沙经过菜园回家时，他为了救一个被彼得留拉士兵追捕的老犹太人，被军刀在头上削了一刀。——</a:t>
            </a:r>
            <a:endParaRPr lang="zh-CN" altLang="en-US" sz="2400" b="1">
              <a:sym typeface="+mn-ea"/>
            </a:endParaRPr>
          </a:p>
        </p:txBody>
      </p:sp>
      <p:sp>
        <p:nvSpPr>
          <p:cNvPr id="4" name="文本框 3"/>
          <p:cNvSpPr txBox="1"/>
          <p:nvPr/>
        </p:nvSpPr>
        <p:spPr>
          <a:xfrm>
            <a:off x="554355" y="2317750"/>
            <a:ext cx="10330815" cy="829945"/>
          </a:xfrm>
          <a:prstGeom prst="rect">
            <a:avLst/>
          </a:prstGeom>
          <a:noFill/>
        </p:spPr>
        <p:txBody>
          <a:bodyPr wrap="square" rtlCol="0">
            <a:spAutoFit/>
          </a:bodyPr>
          <a:p>
            <a:pPr algn="l"/>
            <a:r>
              <a:rPr lang="en-US" altLang="zh-CN" sz="2400" b="1">
                <a:solidFill>
                  <a:schemeClr val="accent6"/>
                </a:solidFill>
                <a:sym typeface="+mn-ea"/>
              </a:rPr>
              <a:t>2#</a:t>
            </a:r>
            <a:r>
              <a:rPr lang="zh-CN" altLang="en-US" sz="2400" b="1">
                <a:sym typeface="+mn-ea"/>
              </a:rPr>
              <a:t>第一天就只有两个牺牲者——丽娃和他的父亲。屠杀持续了                。只有                   反抗了。——</a:t>
            </a:r>
            <a:endParaRPr lang="zh-CN" altLang="en-US" sz="2400" b="1">
              <a:sym typeface="+mn-ea"/>
            </a:endParaRPr>
          </a:p>
        </p:txBody>
      </p:sp>
      <p:sp>
        <p:nvSpPr>
          <p:cNvPr id="6" name="文本框 5"/>
          <p:cNvSpPr txBox="1"/>
          <p:nvPr/>
        </p:nvSpPr>
        <p:spPr>
          <a:xfrm>
            <a:off x="8888095" y="2317750"/>
            <a:ext cx="1404620" cy="460375"/>
          </a:xfrm>
          <a:prstGeom prst="rect">
            <a:avLst/>
          </a:prstGeom>
          <a:noFill/>
        </p:spPr>
        <p:txBody>
          <a:bodyPr wrap="none" rtlCol="0">
            <a:spAutoFit/>
          </a:bodyPr>
          <a:p>
            <a:pPr algn="l"/>
            <a:r>
              <a:rPr lang="zh-CN" altLang="en-US" sz="2400" b="1">
                <a:sym typeface="+mn-ea"/>
              </a:rPr>
              <a:t>三天两夜</a:t>
            </a:r>
            <a:endParaRPr lang="zh-CN" altLang="en-US" sz="2400" b="1">
              <a:sym typeface="+mn-ea"/>
            </a:endParaRPr>
          </a:p>
        </p:txBody>
      </p:sp>
      <p:sp>
        <p:nvSpPr>
          <p:cNvPr id="7" name="文本框 6"/>
          <p:cNvSpPr txBox="1"/>
          <p:nvPr/>
        </p:nvSpPr>
        <p:spPr>
          <a:xfrm>
            <a:off x="1204595" y="2687320"/>
            <a:ext cx="1710055" cy="460375"/>
          </a:xfrm>
          <a:prstGeom prst="rect">
            <a:avLst/>
          </a:prstGeom>
          <a:noFill/>
        </p:spPr>
        <p:txBody>
          <a:bodyPr wrap="none" rtlCol="0">
            <a:spAutoFit/>
          </a:bodyPr>
          <a:p>
            <a:pPr algn="l"/>
            <a:r>
              <a:rPr lang="zh-CN" altLang="en-US" sz="2400" b="1">
                <a:sym typeface="+mn-ea"/>
              </a:rPr>
              <a:t>铁匠纳乌姆</a:t>
            </a:r>
            <a:endParaRPr lang="zh-CN" altLang="en-US" sz="2400" b="1">
              <a:sym typeface="+mn-ea"/>
            </a:endParaRPr>
          </a:p>
        </p:txBody>
      </p:sp>
      <p:sp>
        <p:nvSpPr>
          <p:cNvPr id="9" name="文本框 8">
            <a:hlinkClick r:id="rId3" action="ppaction://hlinksldjump"/>
          </p:cNvPr>
          <p:cNvSpPr txBox="1"/>
          <p:nvPr/>
        </p:nvSpPr>
        <p:spPr>
          <a:xfrm>
            <a:off x="4140835" y="4208780"/>
            <a:ext cx="1132840" cy="460375"/>
          </a:xfrm>
          <a:prstGeom prst="rect">
            <a:avLst/>
          </a:prstGeom>
          <a:noFill/>
        </p:spPr>
        <p:txBody>
          <a:bodyPr wrap="none" rtlCol="0">
            <a:spAutoFit/>
          </a:bodyPr>
          <a:p>
            <a:pPr algn="l"/>
            <a:r>
              <a:rPr lang="zh-CN" altLang="en-US" sz="2400" b="1">
                <a:sym typeface="+mn-ea"/>
              </a:rPr>
              <a:t>细节15</a:t>
            </a:r>
            <a:endParaRPr lang="zh-CN" altLang="en-US" sz="2400" b="1">
              <a:sym typeface="+mn-ea"/>
            </a:endParaRPr>
          </a:p>
        </p:txBody>
      </p:sp>
      <p:sp>
        <p:nvSpPr>
          <p:cNvPr id="10" name="文本框 9">
            <a:hlinkClick r:id="rId4" action="ppaction://hlinksldjump"/>
          </p:cNvPr>
          <p:cNvSpPr txBox="1"/>
          <p:nvPr/>
        </p:nvSpPr>
        <p:spPr>
          <a:xfrm>
            <a:off x="4812665" y="2687320"/>
            <a:ext cx="1132840" cy="460375"/>
          </a:xfrm>
          <a:prstGeom prst="rect">
            <a:avLst/>
          </a:prstGeom>
          <a:noFill/>
        </p:spPr>
        <p:txBody>
          <a:bodyPr wrap="none" rtlCol="0">
            <a:spAutoFit/>
          </a:bodyPr>
          <a:p>
            <a:pPr algn="l"/>
            <a:r>
              <a:rPr lang="zh-CN" altLang="en-US" sz="2400" b="1">
                <a:sym typeface="+mn-ea"/>
              </a:rPr>
              <a:t>细节14</a:t>
            </a:r>
            <a:endParaRPr lang="zh-CN" altLang="en-US" sz="2400" b="1">
              <a:sym typeface="+mn-ea"/>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6"/>
                                        </p:tgtEl>
                                        <p:attrNameLst>
                                          <p:attrName>style.color</p:attrName>
                                        </p:attrNameLst>
                                      </p:cBhvr>
                                      <p:to>
                                        <a:srgbClr val="fc0107"/>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500" fill="hold"/>
                                        <p:tgtEl>
                                          <p:spTgt spid="7"/>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grpSp>
        <p:nvGrpSpPr>
          <p:cNvPr id="7" name="组合 6"/>
          <p:cNvGrpSpPr/>
          <p:nvPr/>
        </p:nvGrpSpPr>
        <p:grpSpPr>
          <a:xfrm>
            <a:off x="74295" y="200025"/>
            <a:ext cx="8999776" cy="1440180"/>
            <a:chOff x="1073" y="1088"/>
            <a:chExt cx="10041" cy="2268"/>
          </a:xfrm>
        </p:grpSpPr>
        <p:pic>
          <p:nvPicPr>
            <p:cNvPr id="2" name="图片 1" descr="摄图网_500850263"/>
            <p:cNvPicPr/>
            <p:nvPr/>
          </p:nvPicPr>
          <p:blipFill>
            <a:blip r:embed="rId2"/>
            <a:srcRect r="51208" b="66497"/>
            <a:stretch>
              <a:fillRect/>
            </a:stretch>
          </p:blipFill>
          <p:spPr>
            <a:xfrm>
              <a:off x="1073" y="1088"/>
              <a:ext cx="10041" cy="2268"/>
            </a:xfrm>
            <a:prstGeom prst="rect">
              <a:avLst/>
            </a:prstGeom>
          </p:spPr>
        </p:pic>
        <p:sp>
          <p:nvSpPr>
            <p:cNvPr id="13" name="文本框 12"/>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1</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P.52</a:t>
              </a:r>
              <a:r>
                <a:rPr lang="zh-CN" altLang="en-US" sz="3600" b="1" dirty="0" smtClean="0">
                  <a:latin typeface="微软雅黑" panose="020B0503020204020204" charset="-122"/>
                  <a:ea typeface="微软雅黑" panose="020B0503020204020204" charset="-122"/>
                </a:rPr>
                <a:t>第二段」</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4" name="矩形 13"/>
            <p:cNvSpPr/>
            <p:nvPr/>
          </p:nvSpPr>
          <p:spPr>
            <a:xfrm>
              <a:off x="7266"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*3 </a:t>
              </a:r>
              <a:endParaRPr lang="zh-CN" altLang="en-US" sz="3200" b="1" dirty="0">
                <a:solidFill>
                  <a:srgbClr val="CAB097"/>
                </a:solidFill>
                <a:latin typeface="微软雅黑" panose="020B0503020204020204" charset="-122"/>
                <a:ea typeface="微软雅黑" panose="020B0503020204020204" charset="-122"/>
              </a:endParaRPr>
            </a:p>
          </p:txBody>
        </p:sp>
      </p:grpSp>
      <p:sp>
        <p:nvSpPr>
          <p:cNvPr id="3" name="TextBox 24"/>
          <p:cNvSpPr txBox="1"/>
          <p:nvPr/>
        </p:nvSpPr>
        <p:spPr>
          <a:xfrm>
            <a:off x="746125" y="1640205"/>
            <a:ext cx="10699115" cy="4523105"/>
          </a:xfrm>
          <a:prstGeom prst="rect">
            <a:avLst/>
          </a:prstGeom>
          <a:noFill/>
          <a:ln>
            <a:noFill/>
          </a:ln>
        </p:spPr>
        <p:txBody>
          <a:bodyPr wrap="square" rtlCol="0">
            <a:spAutoFit/>
          </a:bodyPr>
          <a:p>
            <a:r>
              <a:rPr lang="en-US" altLang="zh-CN" sz="2400" b="1" dirty="0">
                <a:solidFill>
                  <a:schemeClr val="tx1">
                    <a:lumMod val="75000"/>
                    <a:lumOff val="25000"/>
                  </a:schemeClr>
                </a:solidFill>
              </a:rPr>
              <a:t>    </a:t>
            </a:r>
            <a:r>
              <a:rPr lang="en-US" altLang="zh-CN" sz="2400" b="1" dirty="0">
                <a:solidFill>
                  <a:schemeClr val="tx1"/>
                </a:solidFill>
              </a:rPr>
              <a:t>   在那动乱的                              ，吓得昏头昏脑的小市民，早上起来，揉着惺忪的睡眼，推开窗户，提心吊胆地询问比他起得早的邻居：“阿夫托诺姆·彼得罗维奇，今天城里是哪一派掌权？”</a:t>
            </a:r>
            <a:endParaRPr lang="en-US" altLang="zh-CN" sz="2400" b="1" dirty="0">
              <a:solidFill>
                <a:schemeClr val="tx1"/>
              </a:solidFill>
            </a:endParaRPr>
          </a:p>
          <a:p>
            <a:r>
              <a:rPr lang="en-US" altLang="zh-CN" sz="2400" b="1" dirty="0">
                <a:solidFill>
                  <a:schemeClr val="tx1"/>
                </a:solidFill>
              </a:rPr>
              <a:t>　　那个阿夫托诺姆·彼得罗维奇一边系裤带，一边左右张望，惶恐地回答：“不知道啊，阿法纳斯·基里洛维奇。夜里开进来一些队伍。等着瞧吧。                                       </a:t>
            </a:r>
            <a:endParaRPr lang="en-US" altLang="zh-CN" sz="2400" b="1" dirty="0">
              <a:solidFill>
                <a:schemeClr val="tx1"/>
              </a:solidFill>
            </a:endParaRPr>
          </a:p>
          <a:p>
            <a:endParaRPr lang="en-US" altLang="zh-CN" sz="2400" b="1" dirty="0">
              <a:solidFill>
                <a:schemeClr val="tx1"/>
              </a:solidFill>
            </a:endParaRPr>
          </a:p>
          <a:p>
            <a:r>
              <a:rPr lang="en-US" altLang="zh-CN" sz="2400" b="1" dirty="0">
                <a:solidFill>
                  <a:schemeClr val="tx1"/>
                </a:solidFill>
              </a:rPr>
              <a:t>我这不是在看吗，看到底该挂谁的像，可别弄错了，招惹是非。您知道吗，隔壁的格拉西姆·列昂季耶维奇就是因为没看准，糊里糊涂地把列宁的像挂了出去。刚好有三个人冲他走过来，没想到就是彼得留拉手下的人。他们一看见列宁像，就把格拉西姆抓住了。好家伙，一口气抽了他              ，一边打一边骂：‘狗杂种，共产党，我们扒你的皮，抽你的筋！’不管格拉西姆怎么分辩，怎么哭喊，都不顶事。</a:t>
            </a:r>
            <a:r>
              <a:rPr lang="en-US" altLang="zh-CN" sz="2400" b="1" dirty="0">
                <a:solidFill>
                  <a:schemeClr val="tx1">
                    <a:lumMod val="75000"/>
                    <a:lumOff val="25000"/>
                  </a:schemeClr>
                </a:solidFill>
              </a:rPr>
              <a:t>”</a:t>
            </a:r>
            <a:endParaRPr lang="en-US" altLang="zh-CN" sz="2400" b="1" dirty="0">
              <a:solidFill>
                <a:schemeClr val="tx1">
                  <a:lumMod val="75000"/>
                  <a:lumOff val="25000"/>
                </a:schemeClr>
              </a:solidFill>
            </a:endParaRPr>
          </a:p>
        </p:txBody>
      </p:sp>
      <p:sp>
        <p:nvSpPr>
          <p:cNvPr id="10" name="文本框 9"/>
          <p:cNvSpPr txBox="1"/>
          <p:nvPr/>
        </p:nvSpPr>
        <p:spPr>
          <a:xfrm>
            <a:off x="2917825" y="1640205"/>
            <a:ext cx="2626360" cy="460375"/>
          </a:xfrm>
          <a:prstGeom prst="rect">
            <a:avLst/>
          </a:prstGeom>
          <a:noFill/>
        </p:spPr>
        <p:txBody>
          <a:bodyPr wrap="none" rtlCol="0">
            <a:spAutoFit/>
          </a:bodyPr>
          <a:p>
            <a:pPr algn="l"/>
            <a:r>
              <a:rPr lang="en-US" altLang="zh-CN" sz="2400" b="1" dirty="0">
                <a:sym typeface="+mn-ea"/>
              </a:rPr>
              <a:t>一九一九年的四月</a:t>
            </a:r>
            <a:endParaRPr lang="en-US" altLang="zh-CN" sz="2400" b="1" dirty="0">
              <a:solidFill>
                <a:schemeClr val="tx1"/>
              </a:solidFill>
            </a:endParaRPr>
          </a:p>
        </p:txBody>
      </p:sp>
      <p:sp>
        <p:nvSpPr>
          <p:cNvPr id="12" name="文本框 11"/>
          <p:cNvSpPr txBox="1"/>
          <p:nvPr/>
        </p:nvSpPr>
        <p:spPr>
          <a:xfrm>
            <a:off x="415290" y="3131185"/>
            <a:ext cx="11032490" cy="829945"/>
          </a:xfrm>
          <a:prstGeom prst="rect">
            <a:avLst/>
          </a:prstGeom>
          <a:noFill/>
        </p:spPr>
        <p:txBody>
          <a:bodyPr wrap="none" rtlCol="0">
            <a:spAutoFit/>
          </a:bodyPr>
          <a:p>
            <a:pPr algn="l"/>
            <a:r>
              <a:rPr lang="en-US" altLang="zh-CN" sz="2400" b="1" dirty="0">
                <a:sym typeface="+mn-ea"/>
              </a:rPr>
              <a:t>                                                                                                                  要是抢劫</a:t>
            </a:r>
            <a:endParaRPr lang="en-US" altLang="zh-CN" sz="2400" b="1" dirty="0">
              <a:sym typeface="+mn-ea"/>
            </a:endParaRPr>
          </a:p>
          <a:p>
            <a:pPr algn="l"/>
            <a:r>
              <a:rPr lang="en-US" altLang="zh-CN" sz="2400" b="1" dirty="0">
                <a:sym typeface="+mn-ea"/>
              </a:rPr>
              <a:t>    犹太人，那就准是</a:t>
            </a:r>
            <a:r>
              <a:rPr lang="zh-CN" sz="2400" b="1" dirty="0">
                <a:sym typeface="+mn-ea"/>
              </a:rPr>
              <a:t>彼得</a:t>
            </a:r>
            <a:r>
              <a:rPr lang="en-US" altLang="zh-CN" sz="2400" b="1" dirty="0">
                <a:sym typeface="+mn-ea"/>
              </a:rPr>
              <a:t>留拉的人，要是‘同志们’，那一听说话，也就知道了。</a:t>
            </a:r>
            <a:endParaRPr lang="en-US" altLang="zh-CN" sz="2400" b="1" dirty="0">
              <a:solidFill>
                <a:schemeClr val="tx1">
                  <a:lumMod val="75000"/>
                  <a:lumOff val="25000"/>
                </a:schemeClr>
              </a:solidFill>
            </a:endParaRPr>
          </a:p>
        </p:txBody>
      </p:sp>
      <p:sp>
        <p:nvSpPr>
          <p:cNvPr id="15" name="文本框 14"/>
          <p:cNvSpPr txBox="1"/>
          <p:nvPr/>
        </p:nvSpPr>
        <p:spPr>
          <a:xfrm>
            <a:off x="6841490" y="4928870"/>
            <a:ext cx="1404620" cy="460375"/>
          </a:xfrm>
          <a:prstGeom prst="rect">
            <a:avLst/>
          </a:prstGeom>
          <a:noFill/>
        </p:spPr>
        <p:txBody>
          <a:bodyPr wrap="none" rtlCol="0">
            <a:spAutoFit/>
          </a:bodyPr>
          <a:p>
            <a:pPr algn="l"/>
            <a:r>
              <a:rPr lang="en-US" altLang="zh-CN" sz="2400" b="1" dirty="0">
                <a:sym typeface="+mn-ea"/>
              </a:rPr>
              <a:t>二十马鞭</a:t>
            </a:r>
            <a:endParaRPr lang="en-US" altLang="zh-CN" sz="2400" b="1" dirty="0">
              <a:solidFill>
                <a:schemeClr val="tx1">
                  <a:lumMod val="75000"/>
                  <a:lumOff val="25000"/>
                </a:schemeClr>
              </a:solidFill>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10"/>
                                        </p:tgtEl>
                                        <p:attrNameLst>
                                          <p:attrName>style.color</p:attrName>
                                        </p:attrNameLst>
                                      </p:cBhvr>
                                      <p:to>
                                        <a:srgbClr val="fc0107"/>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500" fill="hold"/>
                                        <p:tgtEl>
                                          <p:spTgt spid="12">
                                            <p:txEl>
                                              <p:pRg st="0" end="0"/>
                                            </p:txEl>
                                          </p:spTgt>
                                        </p:tgtEl>
                                        <p:attrNameLst>
                                          <p:attrName>style.color</p:attrName>
                                        </p:attrNameLst>
                                      </p:cBhvr>
                                      <p:to>
                                        <a:srgbClr val="fc0107"/>
                                      </p:to>
                                    </p:animClr>
                                  </p:childTnLst>
                                </p:cTn>
                              </p:par>
                              <p:par>
                                <p:cTn id="11" presetID="3" presetClass="emph" presetSubtype="2" fill="hold" nodeType="withEffect">
                                  <p:stCondLst>
                                    <p:cond delay="0"/>
                                  </p:stCondLst>
                                  <p:childTnLst>
                                    <p:animClr clrSpc="rgb" dir="cw">
                                      <p:cBhvr override="childStyle">
                                        <p:cTn id="12" dur="500" fill="hold"/>
                                        <p:tgtEl>
                                          <p:spTgt spid="12">
                                            <p:txEl>
                                              <p:pRg st="1" end="1"/>
                                            </p:txEl>
                                          </p:spTgt>
                                        </p:tgtEl>
                                        <p:attrNameLst>
                                          <p:attrName>style.color</p:attrName>
                                        </p:attrNameLst>
                                      </p:cBhvr>
                                      <p:to>
                                        <a:srgbClr val="fc0107"/>
                                      </p:to>
                                    </p:animClr>
                                  </p:childTnLst>
                                </p:cTn>
                              </p:par>
                            </p:childTnLst>
                          </p:cTn>
                        </p:par>
                      </p:childTnLst>
                    </p:cTn>
                  </p:par>
                  <p:par>
                    <p:cTn id="13" fill="hold">
                      <p:stCondLst>
                        <p:cond delay="indefinite"/>
                      </p:stCondLst>
                      <p:childTnLst>
                        <p:par>
                          <p:cTn id="14" fill="hold">
                            <p:stCondLst>
                              <p:cond delay="0"/>
                            </p:stCondLst>
                            <p:childTnLst>
                              <p:par>
                                <p:cTn id="15" presetID="3" presetClass="emph" presetSubtype="2" fill="hold" grpId="0" nodeType="clickEffect">
                                  <p:stCondLst>
                                    <p:cond delay="0"/>
                                  </p:stCondLst>
                                  <p:childTnLst>
                                    <p:animClr clrSpc="rgb" dir="cw">
                                      <p:cBhvr override="childStyle">
                                        <p:cTn id="16" dur="500" fill="hold"/>
                                        <p:tgtEl>
                                          <p:spTgt spid="15"/>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5"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391660"/>
            <a:ext cx="3841115" cy="2408555"/>
          </a:xfrm>
          <a:prstGeom prst="rect">
            <a:avLst/>
          </a:prstGeom>
        </p:spPr>
      </p:pic>
      <p:sp>
        <p:nvSpPr>
          <p:cNvPr id="3" name="TextBox 24"/>
          <p:cNvSpPr txBox="1"/>
          <p:nvPr/>
        </p:nvSpPr>
        <p:spPr>
          <a:xfrm>
            <a:off x="746125" y="1740535"/>
            <a:ext cx="10699115" cy="460375"/>
          </a:xfrm>
          <a:prstGeom prst="rect">
            <a:avLst/>
          </a:prstGeom>
          <a:noFill/>
          <a:ln>
            <a:noFill/>
          </a:ln>
        </p:spPr>
        <p:txBody>
          <a:bodyPr wrap="square" rtlCol="0">
            <a:spAutoFit/>
          </a:bodyPr>
          <a:p>
            <a:r>
              <a:rPr lang="zh-CN" altLang="en-US" sz="2400" b="1" dirty="0">
                <a:solidFill>
                  <a:schemeClr val="tx1"/>
                </a:solidFill>
              </a:rPr>
              <a:t>彼得留拉匪帮旗子的颜色？（举手回答）</a:t>
            </a:r>
            <a:endParaRPr lang="zh-CN" altLang="en-US" sz="2400" b="1" dirty="0">
              <a:solidFill>
                <a:schemeClr val="tx1"/>
              </a:solidFill>
            </a:endParaRPr>
          </a:p>
        </p:txBody>
      </p:sp>
      <p:sp>
        <p:nvSpPr>
          <p:cNvPr id="4" name="文本框 3"/>
          <p:cNvSpPr txBox="1"/>
          <p:nvPr/>
        </p:nvSpPr>
        <p:spPr>
          <a:xfrm>
            <a:off x="1073150" y="2329815"/>
            <a:ext cx="3841115" cy="368300"/>
          </a:xfrm>
          <a:prstGeom prst="rect">
            <a:avLst/>
          </a:prstGeom>
        </p:spPr>
        <p:style>
          <a:lnRef idx="3">
            <a:schemeClr val="lt1"/>
          </a:lnRef>
          <a:fillRef idx="1">
            <a:schemeClr val="accent3"/>
          </a:fillRef>
          <a:effectRef idx="1">
            <a:schemeClr val="accent3"/>
          </a:effectRef>
          <a:fontRef idx="minor">
            <a:schemeClr val="lt1"/>
          </a:fontRef>
        </p:style>
        <p:txBody>
          <a:bodyPr wrap="square" rtlCol="0">
            <a:spAutoFit/>
          </a:bodyPr>
          <a:p>
            <a:r>
              <a:rPr lang="zh-CN" altLang="en-US">
                <a:effectLst/>
              </a:rPr>
              <a:t>答案：      色【</a:t>
            </a:r>
            <a:r>
              <a:rPr lang="en-US" altLang="zh-CN">
                <a:effectLst/>
              </a:rPr>
              <a:t>P.52</a:t>
            </a:r>
            <a:r>
              <a:rPr lang="zh-CN" altLang="en-US">
                <a:effectLst/>
              </a:rPr>
              <a:t>第三段第二行】</a:t>
            </a:r>
            <a:endParaRPr lang="zh-CN" altLang="en-US">
              <a:effectLst/>
            </a:endParaRPr>
          </a:p>
        </p:txBody>
      </p:sp>
      <p:sp>
        <p:nvSpPr>
          <p:cNvPr id="6" name="文本框 5"/>
          <p:cNvSpPr txBox="1"/>
          <p:nvPr/>
        </p:nvSpPr>
        <p:spPr>
          <a:xfrm>
            <a:off x="1710690" y="2329815"/>
            <a:ext cx="411480" cy="368300"/>
          </a:xfrm>
          <a:prstGeom prst="rect">
            <a:avLst/>
          </a:prstGeom>
          <a:noFill/>
        </p:spPr>
        <p:txBody>
          <a:bodyPr wrap="square" rtlCol="0">
            <a:spAutoFit/>
          </a:bodyPr>
          <a:p>
            <a:pPr algn="l"/>
            <a:r>
              <a:rPr lang="zh-CN" altLang="en-US">
                <a:solidFill>
                  <a:schemeClr val="bg1"/>
                </a:solidFill>
                <a:sym typeface="+mn-ea"/>
              </a:rPr>
              <a:t>黄</a:t>
            </a:r>
            <a:endParaRPr lang="zh-CN" altLang="en-US">
              <a:solidFill>
                <a:schemeClr val="bg1"/>
              </a:solidFill>
              <a:sym typeface="+mn-ea"/>
            </a:endParaRPr>
          </a:p>
        </p:txBody>
      </p:sp>
      <p:sp>
        <p:nvSpPr>
          <p:cNvPr id="8" name="文本框 7"/>
          <p:cNvSpPr txBox="1"/>
          <p:nvPr/>
        </p:nvSpPr>
        <p:spPr>
          <a:xfrm>
            <a:off x="1915795" y="2329815"/>
            <a:ext cx="411480" cy="368300"/>
          </a:xfrm>
          <a:prstGeom prst="rect">
            <a:avLst/>
          </a:prstGeom>
          <a:noFill/>
        </p:spPr>
        <p:txBody>
          <a:bodyPr wrap="none" rtlCol="0">
            <a:spAutoFit/>
          </a:bodyPr>
          <a:p>
            <a:pPr algn="l"/>
            <a:r>
              <a:rPr lang="zh-CN" altLang="en-US">
                <a:solidFill>
                  <a:schemeClr val="bg1"/>
                </a:solidFill>
                <a:sym typeface="+mn-ea"/>
              </a:rPr>
              <a:t>蓝</a:t>
            </a:r>
            <a:endParaRPr lang="zh-CN" altLang="en-US">
              <a:solidFill>
                <a:schemeClr val="bg1"/>
              </a:solidFill>
              <a:sym typeface="+mn-ea"/>
            </a:endParaRPr>
          </a:p>
        </p:txBody>
      </p:sp>
      <p:sp>
        <p:nvSpPr>
          <p:cNvPr id="9" name="文本框 8"/>
          <p:cNvSpPr txBox="1"/>
          <p:nvPr/>
        </p:nvSpPr>
        <p:spPr>
          <a:xfrm>
            <a:off x="1073150" y="3067685"/>
            <a:ext cx="5265420" cy="3415030"/>
          </a:xfrm>
          <a:prstGeom prst="rect">
            <a:avLst/>
          </a:prstGeom>
          <a:noFill/>
          <a:ln>
            <a:solidFill>
              <a:schemeClr val="tx1"/>
            </a:solidFill>
            <a:prstDash val="sysDash"/>
          </a:ln>
        </p:spPr>
        <p:txBody>
          <a:bodyPr wrap="square" rtlCol="0">
            <a:spAutoFit/>
          </a:bodyPr>
          <a:p>
            <a:endParaRPr lang="zh-CN" altLang="en-US"/>
          </a:p>
          <a:p>
            <a:endParaRPr lang="zh-CN" altLang="en-US"/>
          </a:p>
          <a:p>
            <a:endParaRPr lang="zh-CN" altLang="en-US"/>
          </a:p>
          <a:p>
            <a:endParaRPr lang="zh-CN" altLang="en-US"/>
          </a:p>
          <a:p>
            <a:pPr algn="ctr"/>
            <a:r>
              <a:rPr lang="zh-CN" altLang="en-US"/>
              <a:t>国旗图片</a:t>
            </a:r>
            <a:endParaRPr lang="zh-CN" altLang="en-US"/>
          </a:p>
          <a:p>
            <a:pPr algn="ctr"/>
            <a:endParaRPr lang="zh-CN" altLang="en-US"/>
          </a:p>
          <a:p>
            <a:pPr algn="ctr"/>
            <a:r>
              <a:rPr lang="zh-CN" altLang="en-US"/>
              <a:t>百度无图，心里有图              </a:t>
            </a:r>
            <a:endParaRPr lang="zh-CN" altLang="en-US"/>
          </a:p>
          <a:p>
            <a:endParaRPr lang="zh-CN" altLang="en-US"/>
          </a:p>
          <a:p>
            <a:endParaRPr lang="zh-CN" altLang="en-US"/>
          </a:p>
          <a:p>
            <a:endParaRPr lang="zh-CN" altLang="en-US"/>
          </a:p>
          <a:p>
            <a:endParaRPr lang="zh-CN" altLang="en-US"/>
          </a:p>
          <a:p>
            <a:endParaRPr lang="zh-CN" altLang="en-US"/>
          </a:p>
        </p:txBody>
      </p:sp>
      <p:grpSp>
        <p:nvGrpSpPr>
          <p:cNvPr id="11" name="组合 10"/>
          <p:cNvGrpSpPr/>
          <p:nvPr/>
        </p:nvGrpSpPr>
        <p:grpSpPr>
          <a:xfrm>
            <a:off x="74295" y="200025"/>
            <a:ext cx="8999776" cy="1440180"/>
            <a:chOff x="1073" y="1088"/>
            <a:chExt cx="10041" cy="2268"/>
          </a:xfrm>
        </p:grpSpPr>
        <p:pic>
          <p:nvPicPr>
            <p:cNvPr id="16" name="图片 15" descr="摄图网_500850263"/>
            <p:cNvPicPr/>
            <p:nvPr/>
          </p:nvPicPr>
          <p:blipFill>
            <a:blip r:embed="rId2"/>
            <a:srcRect r="51208" b="66497"/>
            <a:stretch>
              <a:fillRect/>
            </a:stretch>
          </p:blipFill>
          <p:spPr>
            <a:xfrm>
              <a:off x="1073" y="1088"/>
              <a:ext cx="10041" cy="2268"/>
            </a:xfrm>
            <a:prstGeom prst="rect">
              <a:avLst/>
            </a:prstGeom>
          </p:spPr>
        </p:pic>
        <p:sp>
          <p:nvSpPr>
            <p:cNvPr id="17" name="文本框 16"/>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2 </a:t>
              </a:r>
              <a:endParaRPr lang="en-US" altLang="zh-CN" sz="3600" b="1" dirty="0" smtClean="0">
                <a:latin typeface="微软雅黑" panose="020B0503020204020204" charset="-122"/>
                <a:ea typeface="微软雅黑" panose="020B0503020204020204" charset="-122"/>
              </a:endParaRPr>
            </a:p>
          </p:txBody>
        </p:sp>
        <p:sp>
          <p:nvSpPr>
            <p:cNvPr id="18" name="矩形 17"/>
            <p:cNvSpPr/>
            <p:nvPr/>
          </p:nvSpPr>
          <p:spPr>
            <a:xfrm>
              <a:off x="7266"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*1 </a:t>
              </a:r>
              <a:endParaRPr lang="zh-CN" altLang="en-US" sz="3200" b="1" dirty="0">
                <a:solidFill>
                  <a:srgbClr val="CAB097"/>
                </a:solidFill>
                <a:latin typeface="微软雅黑" panose="020B0503020204020204" charset="-122"/>
                <a:ea typeface="微软雅黑" panose="020B0503020204020204" charset="-122"/>
              </a:endParaRPr>
            </a:p>
          </p:txBody>
        </p:sp>
      </p:gr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3" presetClass="emph" presetSubtype="2" fill="hold" grpId="0" nodeType="withEffect">
                                  <p:stCondLst>
                                    <p:cond delay="0"/>
                                  </p:stCondLst>
                                  <p:childTnLst>
                                    <p:animClr clrSpc="rgb" dir="cw">
                                      <p:cBhvr override="childStyle">
                                        <p:cTn id="12" dur="500" fill="hold"/>
                                        <p:tgtEl>
                                          <p:spTgt spid="6"/>
                                        </p:tgtEl>
                                        <p:attrNameLst>
                                          <p:attrName>style.color</p:attrName>
                                        </p:attrNameLst>
                                      </p:cBhvr>
                                      <p:to>
                                        <a:srgbClr val="ffff66"/>
                                      </p:to>
                                    </p:animClr>
                                  </p:childTnLst>
                                </p:cTn>
                              </p:par>
                              <p:par>
                                <p:cTn id="13" presetID="3" presetClass="emph" presetSubtype="2" fill="hold" grpId="0" nodeType="withEffect">
                                  <p:stCondLst>
                                    <p:cond delay="0"/>
                                  </p:stCondLst>
                                  <p:childTnLst>
                                    <p:animClr clrSpc="rgb" dir="cw">
                                      <p:cBhvr override="childStyle">
                                        <p:cTn id="14" dur="500" fill="hold"/>
                                        <p:tgtEl>
                                          <p:spTgt spid="8"/>
                                        </p:tgtEl>
                                        <p:attrNameLst>
                                          <p:attrName>style.color</p:attrName>
                                        </p:attrNameLst>
                                      </p:cBhvr>
                                      <p:to>
                                        <a:schemeClr val="hlink"/>
                                      </p:to>
                                    </p:animClr>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4" grpId="0" animBg="1"/>
      <p:bldP spid="4" grpId="1" animBg="1"/>
      <p:bldP spid="8" grpId="1"/>
      <p:bldP spid="6" grpId="1"/>
      <p:bldP spid="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sp>
        <p:nvSpPr>
          <p:cNvPr id="3" name="TextBox 24"/>
          <p:cNvSpPr txBox="1"/>
          <p:nvPr/>
        </p:nvSpPr>
        <p:spPr>
          <a:xfrm>
            <a:off x="746125" y="1794510"/>
            <a:ext cx="10699115" cy="2306955"/>
          </a:xfrm>
          <a:prstGeom prst="rect">
            <a:avLst/>
          </a:prstGeom>
          <a:noFill/>
          <a:ln>
            <a:noFill/>
          </a:ln>
        </p:spPr>
        <p:txBody>
          <a:bodyPr wrap="square" rtlCol="0">
            <a:spAutoFit/>
          </a:bodyPr>
          <a:p>
            <a:r>
              <a:rPr lang="en-US" altLang="zh-CN" sz="2400" b="1" dirty="0">
                <a:solidFill>
                  <a:schemeClr val="tx1"/>
                </a:solidFill>
              </a:rPr>
              <a:t>       帕利亚内查少尉并没有掉脑袋，他找到了电工。</a:t>
            </a:r>
            <a:endParaRPr lang="en-US" altLang="zh-CN" sz="2400" b="1" dirty="0">
              <a:solidFill>
                <a:schemeClr val="tx1"/>
              </a:solidFill>
            </a:endParaRPr>
          </a:p>
          <a:p>
            <a:r>
              <a:rPr lang="en-US" altLang="zh-CN" sz="2400" b="1" dirty="0">
                <a:solidFill>
                  <a:schemeClr val="tx1"/>
                </a:solidFill>
              </a:rPr>
              <a:t>　　一个小时之后，他的              押着保尔来到发电厂。                    也是用同样的办法找来的。</a:t>
            </a:r>
            <a:endParaRPr lang="en-US" altLang="zh-CN" sz="2400" b="1" dirty="0">
              <a:solidFill>
                <a:schemeClr val="tx1"/>
              </a:solidFill>
            </a:endParaRPr>
          </a:p>
          <a:p>
            <a:r>
              <a:rPr lang="en-US" altLang="zh-CN" sz="2400" b="1" dirty="0">
                <a:solidFill>
                  <a:schemeClr val="tx1"/>
                </a:solidFill>
              </a:rPr>
              <a:t>　　帕利亚内查指着一根铁梁，直截了当地对他们说：“</a:t>
            </a:r>
            <a:endParaRPr lang="en-US" altLang="zh-CN" sz="2400" b="1" dirty="0">
              <a:solidFill>
                <a:schemeClr val="tx1"/>
              </a:solidFill>
            </a:endParaRPr>
          </a:p>
          <a:p>
            <a:r>
              <a:rPr lang="en-US" altLang="zh-CN" sz="2400" b="1" dirty="0">
                <a:solidFill>
                  <a:schemeClr val="tx1"/>
                </a:solidFill>
              </a:rPr>
              <a:t>                                                            ”</a:t>
            </a:r>
            <a:endParaRPr lang="en-US" altLang="zh-CN" sz="2400" b="1" dirty="0">
              <a:solidFill>
                <a:schemeClr val="tx1"/>
              </a:solidFill>
            </a:endParaRPr>
          </a:p>
          <a:p>
            <a:r>
              <a:rPr lang="en-US" altLang="zh-CN" sz="2400" b="1" dirty="0">
                <a:solidFill>
                  <a:schemeClr val="tx1"/>
                </a:solidFill>
              </a:rPr>
              <a:t>　　这个简短的命令奏了效。到了指定的时间，电灯果然亮了。</a:t>
            </a:r>
            <a:endParaRPr lang="en-US" altLang="zh-CN" sz="2400" b="1" dirty="0">
              <a:solidFill>
                <a:schemeClr val="tx1"/>
              </a:solidFill>
            </a:endParaRPr>
          </a:p>
        </p:txBody>
      </p:sp>
      <p:sp>
        <p:nvSpPr>
          <p:cNvPr id="4" name="文本框 3"/>
          <p:cNvSpPr txBox="1"/>
          <p:nvPr/>
        </p:nvSpPr>
        <p:spPr>
          <a:xfrm>
            <a:off x="4075430" y="2178050"/>
            <a:ext cx="1402080" cy="460375"/>
          </a:xfrm>
          <a:prstGeom prst="rect">
            <a:avLst/>
          </a:prstGeom>
          <a:noFill/>
        </p:spPr>
        <p:txBody>
          <a:bodyPr wrap="none" rtlCol="0">
            <a:spAutoFit/>
          </a:bodyPr>
          <a:p>
            <a:pPr algn="l"/>
            <a:r>
              <a:rPr lang="en-US" altLang="zh-CN" sz="2400" b="1" dirty="0">
                <a:solidFill>
                  <a:schemeClr val="tx1"/>
                </a:solidFill>
                <a:sym typeface="+mn-ea"/>
              </a:rPr>
              <a:t>两个士兵</a:t>
            </a:r>
            <a:endParaRPr lang="en-US" altLang="zh-CN" sz="2400" b="1" dirty="0">
              <a:solidFill>
                <a:schemeClr val="tx1"/>
              </a:solidFill>
              <a:sym typeface="+mn-ea"/>
            </a:endParaRPr>
          </a:p>
        </p:txBody>
      </p:sp>
      <p:sp>
        <p:nvSpPr>
          <p:cNvPr id="6" name="文本框 5"/>
          <p:cNvSpPr txBox="1"/>
          <p:nvPr/>
        </p:nvSpPr>
        <p:spPr>
          <a:xfrm>
            <a:off x="8183245" y="2178050"/>
            <a:ext cx="2015490" cy="460375"/>
          </a:xfrm>
          <a:prstGeom prst="rect">
            <a:avLst/>
          </a:prstGeom>
          <a:noFill/>
        </p:spPr>
        <p:txBody>
          <a:bodyPr wrap="none" rtlCol="0">
            <a:spAutoFit/>
          </a:bodyPr>
          <a:p>
            <a:pPr algn="l"/>
            <a:r>
              <a:rPr lang="en-US" altLang="zh-CN" sz="2400" b="1" dirty="0">
                <a:solidFill>
                  <a:schemeClr val="tx1"/>
                </a:solidFill>
                <a:sym typeface="+mn-ea"/>
              </a:rPr>
              <a:t>电工和机务员</a:t>
            </a:r>
            <a:endParaRPr lang="en-US" altLang="zh-CN" sz="2400" b="1" dirty="0">
              <a:solidFill>
                <a:schemeClr val="tx1"/>
              </a:solidFill>
              <a:sym typeface="+mn-ea"/>
            </a:endParaRPr>
          </a:p>
        </p:txBody>
      </p:sp>
      <p:sp>
        <p:nvSpPr>
          <p:cNvPr id="8" name="文本框 7"/>
          <p:cNvSpPr txBox="1"/>
          <p:nvPr/>
        </p:nvSpPr>
        <p:spPr>
          <a:xfrm>
            <a:off x="746760" y="2896235"/>
            <a:ext cx="10669270" cy="829945"/>
          </a:xfrm>
          <a:prstGeom prst="rect">
            <a:avLst/>
          </a:prstGeom>
          <a:noFill/>
        </p:spPr>
        <p:txBody>
          <a:bodyPr wrap="none" rtlCol="0">
            <a:spAutoFit/>
          </a:bodyPr>
          <a:p>
            <a:pPr algn="l"/>
            <a:r>
              <a:rPr lang="en-US" altLang="zh-CN" sz="2400" b="1" dirty="0">
                <a:solidFill>
                  <a:schemeClr val="tx1"/>
                </a:solidFill>
                <a:sym typeface="+mn-ea"/>
              </a:rPr>
              <a:t>                                                                                        要是到七点钟电灯还不</a:t>
            </a:r>
            <a:endParaRPr lang="en-US" altLang="zh-CN" sz="2400" b="1" dirty="0">
              <a:solidFill>
                <a:schemeClr val="tx1"/>
              </a:solidFill>
              <a:sym typeface="+mn-ea"/>
            </a:endParaRPr>
          </a:p>
          <a:p>
            <a:pPr algn="l"/>
            <a:r>
              <a:rPr lang="en-US" altLang="zh-CN" sz="2400" b="1" dirty="0">
                <a:solidFill>
                  <a:schemeClr val="tx1"/>
                </a:solidFill>
                <a:sym typeface="+mn-ea"/>
              </a:rPr>
              <a:t>亮，我就把你们三个统统吊死在这里！</a:t>
            </a:r>
            <a:endParaRPr lang="en-US" altLang="zh-CN" sz="2400" b="1" dirty="0">
              <a:solidFill>
                <a:schemeClr val="tx1"/>
              </a:solidFill>
              <a:sym typeface="+mn-ea"/>
            </a:endParaRPr>
          </a:p>
        </p:txBody>
      </p:sp>
      <p:grpSp>
        <p:nvGrpSpPr>
          <p:cNvPr id="9" name="组合 8"/>
          <p:cNvGrpSpPr/>
          <p:nvPr/>
        </p:nvGrpSpPr>
        <p:grpSpPr>
          <a:xfrm>
            <a:off x="74295" y="200025"/>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3</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P.53</a:t>
              </a:r>
              <a:r>
                <a:rPr lang="zh-CN" altLang="en-US" sz="3600" b="1" dirty="0" smtClean="0">
                  <a:latin typeface="微软雅黑" panose="020B0503020204020204" charset="-122"/>
                  <a:ea typeface="微软雅黑" panose="020B0503020204020204" charset="-122"/>
                </a:rPr>
                <a:t>第二段」</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7" name="矩形 16"/>
            <p:cNvSpPr/>
            <p:nvPr/>
          </p:nvSpPr>
          <p:spPr>
            <a:xfrm>
              <a:off x="7266"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*3 </a:t>
              </a:r>
              <a:endParaRPr lang="zh-CN" altLang="en-US" sz="3200" b="1" dirty="0">
                <a:solidFill>
                  <a:srgbClr val="CAB097"/>
                </a:solidFill>
                <a:latin typeface="微软雅黑" panose="020B0503020204020204" charset="-122"/>
                <a:ea typeface="微软雅黑" panose="020B0503020204020204" charset="-122"/>
              </a:endParaRPr>
            </a:p>
          </p:txBody>
        </p:sp>
      </p:gr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4"/>
                                        </p:tgtEl>
                                        <p:attrNameLst>
                                          <p:attrName>style.color</p:attrName>
                                        </p:attrNameLst>
                                      </p:cBhvr>
                                      <p:to>
                                        <a:srgbClr val="fc0107"/>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500" fill="hold"/>
                                        <p:tgtEl>
                                          <p:spTgt spid="6"/>
                                        </p:tgtEl>
                                        <p:attrNameLst>
                                          <p:attrName>style.color</p:attrName>
                                        </p:attrNameLst>
                                      </p:cBhvr>
                                      <p:to>
                                        <a:srgbClr val="fc0107"/>
                                      </p:to>
                                    </p:animClr>
                                  </p:childTnLst>
                                </p:cTn>
                              </p:par>
                            </p:childTnLst>
                          </p:cTn>
                        </p:par>
                      </p:childTnLst>
                    </p:cTn>
                  </p:par>
                  <p:par>
                    <p:cTn id="11" fill="hold">
                      <p:stCondLst>
                        <p:cond delay="indefinite"/>
                      </p:stCondLst>
                      <p:childTnLst>
                        <p:par>
                          <p:cTn id="12" fill="hold">
                            <p:stCondLst>
                              <p:cond delay="0"/>
                            </p:stCondLst>
                            <p:childTnLst>
                              <p:par>
                                <p:cTn id="13" presetID="3" presetClass="emph" presetSubtype="2" fill="hold" grpId="0" nodeType="clickEffect">
                                  <p:stCondLst>
                                    <p:cond delay="0"/>
                                  </p:stCondLst>
                                  <p:childTnLst>
                                    <p:animClr clrSpc="rgb" dir="cw">
                                      <p:cBhvr override="childStyle">
                                        <p:cTn id="14" dur="500" fill="hold"/>
                                        <p:tgtEl>
                                          <p:spTgt spid="8"/>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sp>
        <p:nvSpPr>
          <p:cNvPr id="3" name="TextBox 24"/>
          <p:cNvSpPr txBox="1"/>
          <p:nvPr/>
        </p:nvSpPr>
        <p:spPr>
          <a:xfrm>
            <a:off x="746760" y="2141220"/>
            <a:ext cx="10815320" cy="2676525"/>
          </a:xfrm>
          <a:prstGeom prst="rect">
            <a:avLst/>
          </a:prstGeom>
          <a:noFill/>
          <a:ln>
            <a:noFill/>
          </a:ln>
        </p:spPr>
        <p:txBody>
          <a:bodyPr wrap="square" rtlCol="0">
            <a:spAutoFit/>
          </a:bodyPr>
          <a:p>
            <a:r>
              <a:rPr lang="en-US" altLang="zh-CN" sz="2400" b="1" dirty="0">
                <a:solidFill>
                  <a:schemeClr val="tx1"/>
                </a:solidFill>
              </a:rPr>
              <a:t>        当上校老爷带着他的情人到达剧场的时候，晚会进入了高潮。上校的情人是</a:t>
            </a:r>
            <a:endParaRPr lang="en-US" altLang="zh-CN" sz="2400" b="1" dirty="0">
              <a:solidFill>
                <a:schemeClr val="tx1"/>
              </a:solidFill>
            </a:endParaRPr>
          </a:p>
          <a:p>
            <a:r>
              <a:rPr lang="en-US" altLang="zh-CN" sz="2400" b="1" dirty="0">
                <a:solidFill>
                  <a:schemeClr val="tx1"/>
                </a:solidFill>
              </a:rPr>
              <a:t>　　酒店老板很有钱，他曾把女儿送到省城中学念过书。</a:t>
            </a:r>
            <a:endParaRPr lang="en-US" altLang="zh-CN" sz="2400" b="1" dirty="0">
              <a:solidFill>
                <a:schemeClr val="tx1"/>
              </a:solidFill>
            </a:endParaRPr>
          </a:p>
          <a:p>
            <a:r>
              <a:rPr lang="en-US" altLang="zh-CN" sz="2400" b="1" dirty="0">
                <a:solidFill>
                  <a:schemeClr val="tx1"/>
                </a:solidFill>
              </a:rPr>
              <a:t>       ………………</a:t>
            </a:r>
            <a:endParaRPr lang="en-US" altLang="zh-CN" sz="2400" b="1" dirty="0">
              <a:solidFill>
                <a:schemeClr val="tx1"/>
              </a:solidFill>
            </a:endParaRPr>
          </a:p>
          <a:p>
            <a:r>
              <a:rPr lang="en-US" altLang="zh-CN" sz="2400" b="1" dirty="0">
                <a:solidFill>
                  <a:schemeClr val="tx1"/>
                </a:solidFill>
              </a:rPr>
              <a:t>       舞兴大发的</a:t>
            </a:r>
            <a:r>
              <a:rPr lang="zh-CN" altLang="en-US" sz="2400" b="1" dirty="0">
                <a:solidFill>
                  <a:schemeClr val="tx1"/>
                </a:solidFill>
              </a:rPr>
              <a:t>彼得</a:t>
            </a:r>
            <a:r>
              <a:rPr lang="en-US" altLang="zh-CN" sz="2400" b="1" dirty="0">
                <a:solidFill>
                  <a:schemeClr val="tx1"/>
                </a:solidFill>
              </a:rPr>
              <a:t>留拉军官们同那些热得满脸通红的当地美人疯狂地跳着                。他们用力跺着脚，震得这座旧剧场的墙壁直发颤。</a:t>
            </a:r>
            <a:endParaRPr lang="en-US" altLang="zh-CN" sz="2400" b="1" dirty="0">
              <a:solidFill>
                <a:schemeClr val="tx1"/>
              </a:solidFill>
            </a:endParaRPr>
          </a:p>
          <a:p>
            <a:endParaRPr lang="en-US" altLang="zh-CN" sz="2400" b="1" dirty="0">
              <a:solidFill>
                <a:schemeClr val="tx1"/>
              </a:solidFill>
            </a:endParaRPr>
          </a:p>
        </p:txBody>
      </p:sp>
      <p:sp>
        <p:nvSpPr>
          <p:cNvPr id="8" name="文本框 7"/>
          <p:cNvSpPr txBox="1"/>
          <p:nvPr/>
        </p:nvSpPr>
        <p:spPr>
          <a:xfrm>
            <a:off x="746760" y="2896235"/>
            <a:ext cx="520700" cy="460375"/>
          </a:xfrm>
          <a:prstGeom prst="rect">
            <a:avLst/>
          </a:prstGeom>
          <a:noFill/>
        </p:spPr>
        <p:txBody>
          <a:bodyPr wrap="none" rtlCol="0">
            <a:spAutoFit/>
          </a:bodyPr>
          <a:p>
            <a:pPr algn="l"/>
            <a:r>
              <a:rPr lang="en-US" altLang="zh-CN" sz="2400" b="1" dirty="0">
                <a:solidFill>
                  <a:schemeClr val="tx1"/>
                </a:solidFill>
                <a:sym typeface="+mn-ea"/>
              </a:rPr>
              <a:t>    </a:t>
            </a:r>
            <a:endParaRPr lang="en-US" altLang="zh-CN" sz="2400" b="1" dirty="0">
              <a:solidFill>
                <a:schemeClr val="tx1"/>
              </a:solidFill>
              <a:sym typeface="+mn-ea"/>
            </a:endParaRPr>
          </a:p>
        </p:txBody>
      </p:sp>
      <p:grpSp>
        <p:nvGrpSpPr>
          <p:cNvPr id="9" name="组合 8"/>
          <p:cNvGrpSpPr/>
          <p:nvPr/>
        </p:nvGrpSpPr>
        <p:grpSpPr>
          <a:xfrm>
            <a:off x="74295" y="200025"/>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43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4</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P.53</a:t>
              </a:r>
              <a:r>
                <a:rPr lang="zh-CN" altLang="en-US" sz="3600" b="1" dirty="0" smtClean="0">
                  <a:latin typeface="微软雅黑" panose="020B0503020204020204" charset="-122"/>
                  <a:ea typeface="微软雅黑" panose="020B0503020204020204" charset="-122"/>
                </a:rPr>
                <a:t>下</a:t>
              </a:r>
              <a:r>
                <a:rPr lang="en-US" altLang="zh-CN" sz="3600" b="1" dirty="0" smtClean="0">
                  <a:latin typeface="微软雅黑" panose="020B0503020204020204" charset="-122"/>
                  <a:ea typeface="微软雅黑" panose="020B0503020204020204" charset="-122"/>
                </a:rPr>
                <a:t>~P.54</a:t>
              </a:r>
              <a:r>
                <a:rPr lang="zh-CN" altLang="en-US" sz="3600" b="1" dirty="0" smtClean="0">
                  <a:latin typeface="微软雅黑" panose="020B0503020204020204" charset="-122"/>
                  <a:ea typeface="微软雅黑" panose="020B0503020204020204" charset="-122"/>
                </a:rPr>
                <a:t>上」</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7" name="矩形 16"/>
            <p:cNvSpPr/>
            <p:nvPr/>
          </p:nvSpPr>
          <p:spPr>
            <a:xfrm>
              <a:off x="7266"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*2</a:t>
              </a:r>
              <a:endParaRPr lang="en-US" sz="3200" b="1" dirty="0">
                <a:solidFill>
                  <a:srgbClr val="CAB097"/>
                </a:solidFill>
                <a:latin typeface="微软雅黑" panose="020B0503020204020204" charset="-122"/>
                <a:ea typeface="微软雅黑" panose="020B0503020204020204" charset="-122"/>
              </a:endParaRPr>
            </a:p>
          </p:txBody>
        </p:sp>
      </p:grpSp>
      <p:sp>
        <p:nvSpPr>
          <p:cNvPr id="2" name="文本框 1"/>
          <p:cNvSpPr txBox="1"/>
          <p:nvPr/>
        </p:nvSpPr>
        <p:spPr>
          <a:xfrm>
            <a:off x="1066165" y="2527300"/>
            <a:ext cx="10262235" cy="460375"/>
          </a:xfrm>
          <a:prstGeom prst="rect">
            <a:avLst/>
          </a:prstGeom>
          <a:noFill/>
        </p:spPr>
        <p:txBody>
          <a:bodyPr wrap="none" rtlCol="0">
            <a:spAutoFit/>
          </a:bodyPr>
          <a:p>
            <a:pPr algn="l"/>
            <a:r>
              <a:rPr lang="en-US" altLang="zh-CN" sz="2400" b="1" dirty="0">
                <a:sym typeface="+mn-ea"/>
              </a:rPr>
              <a:t>一个胸部丰满、长着浅褐色头发的姑娘，是上校的房东、酒店老板的女儿。</a:t>
            </a:r>
            <a:endParaRPr lang="en-US" altLang="zh-CN" sz="2400" b="1" dirty="0">
              <a:solidFill>
                <a:schemeClr val="tx1"/>
              </a:solidFill>
            </a:endParaRPr>
          </a:p>
        </p:txBody>
      </p:sp>
      <p:sp>
        <p:nvSpPr>
          <p:cNvPr id="7" name="文本框 6"/>
          <p:cNvSpPr txBox="1"/>
          <p:nvPr/>
        </p:nvSpPr>
        <p:spPr>
          <a:xfrm>
            <a:off x="1167130" y="3947795"/>
            <a:ext cx="1404620" cy="460375"/>
          </a:xfrm>
          <a:prstGeom prst="rect">
            <a:avLst/>
          </a:prstGeom>
          <a:noFill/>
        </p:spPr>
        <p:txBody>
          <a:bodyPr wrap="none" rtlCol="0">
            <a:spAutoFit/>
          </a:bodyPr>
          <a:p>
            <a:pPr algn="l"/>
            <a:r>
              <a:rPr lang="zh-CN" altLang="en-US" sz="2400" b="1" dirty="0">
                <a:sym typeface="+mn-ea"/>
              </a:rPr>
              <a:t>果帕克</a:t>
            </a:r>
            <a:r>
              <a:rPr lang="en-US" altLang="zh-CN" sz="2400" b="1" dirty="0">
                <a:sym typeface="+mn-ea"/>
              </a:rPr>
              <a:t>舞</a:t>
            </a:r>
            <a:endParaRPr lang="en-US" altLang="zh-CN" sz="2400" b="1" dirty="0">
              <a:solidFill>
                <a:schemeClr val="tx1"/>
              </a:solidFill>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2"/>
                                        </p:tgtEl>
                                        <p:attrNameLst>
                                          <p:attrName>style.color</p:attrName>
                                        </p:attrNameLst>
                                      </p:cBhvr>
                                      <p:to>
                                        <a:srgbClr val="fc0107"/>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500" fill="hold"/>
                                        <p:tgtEl>
                                          <p:spTgt spid="7"/>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5" name="矩形 4"/>
          <p:cNvSpPr/>
          <p:nvPr/>
        </p:nvSpPr>
        <p:spPr>
          <a:xfrm>
            <a:off x="761365" y="699770"/>
            <a:ext cx="9019540" cy="5390515"/>
          </a:xfrm>
          <a:prstGeom prst="rect">
            <a:avLst/>
          </a:prstGeom>
          <a:solidFill>
            <a:srgbClr val="FAFAF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9295130" y="733425"/>
            <a:ext cx="2306320" cy="6805930"/>
          </a:xfrm>
          <a:prstGeom prst="rect">
            <a:avLst/>
          </a:prstGeom>
          <a:noFill/>
        </p:spPr>
        <p:txBody>
          <a:bodyPr vert="eaVert" wrap="square" rtlCol="0">
            <a:spAutoFit/>
          </a:bodyPr>
          <a:p>
            <a:r>
              <a:rPr lang="zh-CN" altLang="en-US" sz="13800">
                <a:solidFill>
                  <a:srgbClr val="283234"/>
                </a:solidFill>
                <a:latin typeface="行楷-繁" panose="02010800040101010101" charset="-122"/>
                <a:ea typeface="行楷-繁" panose="02010800040101010101" charset="-122"/>
              </a:rPr>
              <a:t>目录</a:t>
            </a:r>
            <a:endParaRPr lang="zh-CN" altLang="en-US" sz="13800">
              <a:solidFill>
                <a:srgbClr val="283234"/>
              </a:solidFill>
              <a:latin typeface="行楷-繁" panose="02010800040101010101" charset="-122"/>
              <a:ea typeface="行楷-繁" panose="02010800040101010101" charset="-122"/>
            </a:endParaRPr>
          </a:p>
        </p:txBody>
      </p:sp>
      <p:grpSp>
        <p:nvGrpSpPr>
          <p:cNvPr id="2" name="组合 1"/>
          <p:cNvGrpSpPr/>
          <p:nvPr/>
        </p:nvGrpSpPr>
        <p:grpSpPr>
          <a:xfrm>
            <a:off x="3585845" y="1831975"/>
            <a:ext cx="4147932" cy="3801100"/>
            <a:chOff x="5647" y="2885"/>
            <a:chExt cx="6532" cy="5986"/>
          </a:xfrm>
        </p:grpSpPr>
        <p:sp>
          <p:nvSpPr>
            <p:cNvPr id="14" name="椭圆 2"/>
            <p:cNvSpPr>
              <a:spLocks noChangeAspect="1" noChangeArrowheads="1"/>
            </p:cNvSpPr>
            <p:nvPr>
              <p:custDataLst>
                <p:tags r:id="rId2"/>
              </p:custDataLst>
            </p:nvPr>
          </p:nvSpPr>
          <p:spPr bwMode="auto">
            <a:xfrm>
              <a:off x="5647" y="3093"/>
              <a:ext cx="662" cy="666"/>
            </a:xfrm>
            <a:prstGeom prst="ellipse">
              <a:avLst/>
            </a:prstGeom>
            <a:solidFill>
              <a:srgbClr val="283149"/>
            </a:solidFill>
            <a:ln>
              <a:noFill/>
            </a:ln>
          </p:spPr>
          <p:txBody>
            <a:bodyPr lIns="90000" tIns="46800" rIns="90000" bIns="46800" anchor="ctr">
              <a:normAutofit fontScale="75000" lnSpcReduction="20000"/>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微软雅黑" panose="020B0503020204020204"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微软雅黑" panose="020B0503020204020204"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微软雅黑" panose="020B0503020204020204"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defRPr/>
              </a:pPr>
              <a:r>
                <a:rPr lang="en-US" altLang="zh-CN" sz="1800" dirty="0">
                  <a:solidFill>
                    <a:schemeClr val="bg1"/>
                  </a:solidFill>
                  <a:latin typeface="+mn-lt"/>
                  <a:ea typeface="+mn-ea"/>
                  <a:sym typeface="Adobe 黑体 Std R" panose="020B0400000000000000" charset="-122"/>
                </a:rPr>
                <a:t>1</a:t>
              </a:r>
              <a:endParaRPr lang="en-US" altLang="zh-CN" sz="1800" dirty="0">
                <a:solidFill>
                  <a:schemeClr val="bg1"/>
                </a:solidFill>
                <a:latin typeface="+mn-lt"/>
                <a:ea typeface="+mn-ea"/>
                <a:sym typeface="Adobe 黑体 Std R" panose="020B0400000000000000" charset="-122"/>
              </a:endParaRPr>
            </a:p>
          </p:txBody>
        </p:sp>
        <p:sp>
          <p:nvSpPr>
            <p:cNvPr id="16" name="文本框 6">
              <a:hlinkClick r:id="rId3" action="ppaction://hlinksldjump"/>
            </p:cNvPr>
            <p:cNvSpPr>
              <a:spLocks noChangeArrowheads="1"/>
            </p:cNvSpPr>
            <p:nvPr>
              <p:custDataLst>
                <p:tags r:id="rId4"/>
              </p:custDataLst>
            </p:nvPr>
          </p:nvSpPr>
          <p:spPr bwMode="auto">
            <a:xfrm>
              <a:off x="6390" y="2885"/>
              <a:ext cx="2934" cy="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nchor="ctr">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微软雅黑" panose="020B0503020204020204"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微软雅黑" panose="020B0503020204020204"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微软雅黑" panose="020B0503020204020204"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defRPr/>
              </a:pPr>
              <a:r>
                <a:rPr lang="zh-CN" altLang="en-US" sz="1800" b="1" dirty="0">
                  <a:latin typeface="+mj-lt"/>
                  <a:ea typeface="+mj-ea"/>
                  <a:cs typeface="+mj-cs"/>
                  <a:sym typeface="Calibri Light" panose="020F0302020204030204" pitchFamily="34" charset="0"/>
                </a:rPr>
                <a:t>人物</a:t>
              </a:r>
              <a:endParaRPr lang="zh-CN" altLang="en-US" sz="1800" b="1" dirty="0">
                <a:latin typeface="+mj-lt"/>
                <a:ea typeface="+mj-ea"/>
                <a:cs typeface="+mj-cs"/>
                <a:sym typeface="Calibri Light" panose="020F0302020204030204" pitchFamily="34" charset="0"/>
              </a:endParaRPr>
            </a:p>
          </p:txBody>
        </p:sp>
        <p:sp>
          <p:nvSpPr>
            <p:cNvPr id="17" name="椭圆 16"/>
            <p:cNvSpPr>
              <a:spLocks noChangeAspect="1" noChangeArrowheads="1"/>
            </p:cNvSpPr>
            <p:nvPr>
              <p:custDataLst>
                <p:tags r:id="rId5"/>
              </p:custDataLst>
            </p:nvPr>
          </p:nvSpPr>
          <p:spPr bwMode="auto">
            <a:xfrm>
              <a:off x="5647" y="4670"/>
              <a:ext cx="662" cy="662"/>
            </a:xfrm>
            <a:prstGeom prst="ellipse">
              <a:avLst/>
            </a:prstGeom>
            <a:solidFill>
              <a:srgbClr val="404B69"/>
            </a:solidFill>
            <a:ln>
              <a:noFill/>
            </a:ln>
            <a:extLst>
              <a:ext uri="{91240B29-F687-4F45-9708-019B960494DF}">
                <a14:hiddenLine xmlns:a14="http://schemas.microsoft.com/office/drawing/2010/main" w="9525">
                  <a:solidFill>
                    <a:srgbClr val="000000"/>
                  </a:solidFill>
                  <a:round/>
                </a14:hiddenLine>
              </a:ext>
            </a:extLst>
          </p:spPr>
          <p:txBody>
            <a:bodyPr lIns="90000" tIns="46800" rIns="90000" bIns="46800" anchor="ctr"/>
            <a:lstStyle>
              <a:lvl1pPr>
                <a:lnSpc>
                  <a:spcPct val="90000"/>
                </a:lnSpc>
                <a:spcBef>
                  <a:spcPts val="1000"/>
                </a:spcBef>
                <a:buFont typeface="Arial" panose="020B0604020202020204" pitchFamily="34" charset="0"/>
                <a:buChar char="•"/>
                <a:defRPr sz="2400">
                  <a:solidFill>
                    <a:schemeClr val="tx1"/>
                  </a:solidFill>
                  <a:latin typeface="Arial" panose="020B0604020202020204" pitchFamily="34" charset="0"/>
                  <a:ea typeface="黑体" panose="02010600030101010101"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黑体" panose="02010600030101010101"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800" dirty="0">
                  <a:solidFill>
                    <a:schemeClr val="bg1"/>
                  </a:solidFill>
                  <a:latin typeface="+mn-lt"/>
                  <a:ea typeface="+mn-ea"/>
                  <a:sym typeface="Adobe 黑体 Std R" panose="020B0400000000000000" charset="-122"/>
                </a:rPr>
                <a:t>2</a:t>
              </a:r>
              <a:endParaRPr lang="en-US" altLang="zh-CN" sz="1800" dirty="0">
                <a:solidFill>
                  <a:schemeClr val="bg1"/>
                </a:solidFill>
                <a:latin typeface="+mn-lt"/>
                <a:ea typeface="+mn-ea"/>
                <a:sym typeface="Adobe 黑体 Std R" panose="020B0400000000000000" charset="-122"/>
              </a:endParaRPr>
            </a:p>
          </p:txBody>
        </p:sp>
        <p:sp>
          <p:nvSpPr>
            <p:cNvPr id="18" name="文本框 8">
              <a:hlinkClick r:id="rId6" action="ppaction://hlinksldjump"/>
            </p:cNvPr>
            <p:cNvSpPr>
              <a:spLocks noChangeArrowheads="1"/>
            </p:cNvSpPr>
            <p:nvPr>
              <p:custDataLst>
                <p:tags r:id="rId7"/>
              </p:custDataLst>
            </p:nvPr>
          </p:nvSpPr>
          <p:spPr bwMode="auto">
            <a:xfrm>
              <a:off x="6390" y="4452"/>
              <a:ext cx="2934" cy="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nchor="ctr">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微软雅黑" panose="020B0503020204020204"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微软雅黑" panose="020B0503020204020204"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微软雅黑" panose="020B0503020204020204"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defRPr/>
              </a:pPr>
              <a:r>
                <a:rPr lang="zh-CN" altLang="en-US" sz="1800" b="1" dirty="0">
                  <a:latin typeface="+mj-lt"/>
                  <a:ea typeface="+mj-ea"/>
                  <a:cs typeface="+mj-cs"/>
                  <a:sym typeface="Calibri Light" panose="020F0302020204030204" pitchFamily="34" charset="0"/>
                </a:rPr>
                <a:t>情节</a:t>
              </a:r>
              <a:endParaRPr lang="zh-CN" altLang="en-US" sz="1800" b="1" dirty="0">
                <a:latin typeface="+mj-lt"/>
                <a:ea typeface="+mj-ea"/>
                <a:cs typeface="+mj-cs"/>
                <a:sym typeface="Calibri Light" panose="020F0302020204030204" pitchFamily="34" charset="0"/>
              </a:endParaRPr>
            </a:p>
          </p:txBody>
        </p:sp>
        <p:sp>
          <p:nvSpPr>
            <p:cNvPr id="19" name="椭圆 4"/>
            <p:cNvSpPr>
              <a:spLocks noChangeAspect="1" noChangeArrowheads="1"/>
            </p:cNvSpPr>
            <p:nvPr>
              <p:custDataLst>
                <p:tags r:id="rId8"/>
              </p:custDataLst>
            </p:nvPr>
          </p:nvSpPr>
          <p:spPr bwMode="auto">
            <a:xfrm>
              <a:off x="5647" y="6272"/>
              <a:ext cx="662" cy="664"/>
            </a:xfrm>
            <a:prstGeom prst="ellipse">
              <a:avLst/>
            </a:prstGeom>
            <a:solidFill>
              <a:srgbClr val="283149"/>
            </a:solidFill>
            <a:ln>
              <a:noFill/>
            </a:ln>
          </p:spPr>
          <p:txBody>
            <a:bodyPr lIns="90000" tIns="46800" rIns="90000" bIns="46800" anchor="ctr">
              <a:normAutofit fontScale="75000" lnSpcReduction="20000"/>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微软雅黑" panose="020B0503020204020204"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微软雅黑" panose="020B0503020204020204"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微软雅黑" panose="020B0503020204020204"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defRPr/>
              </a:pPr>
              <a:r>
                <a:rPr lang="en-US" altLang="zh-CN" sz="1800" dirty="0">
                  <a:solidFill>
                    <a:schemeClr val="bg1"/>
                  </a:solidFill>
                  <a:latin typeface="+mn-lt"/>
                  <a:ea typeface="+mn-ea"/>
                  <a:sym typeface="Adobe 黑体 Std R" panose="020B0400000000000000" charset="-122"/>
                </a:rPr>
                <a:t>3</a:t>
              </a:r>
              <a:endParaRPr lang="en-US" altLang="zh-CN" sz="1800" dirty="0">
                <a:solidFill>
                  <a:schemeClr val="bg1"/>
                </a:solidFill>
                <a:latin typeface="+mn-lt"/>
                <a:ea typeface="+mn-ea"/>
                <a:sym typeface="Adobe 黑体 Std R" panose="020B0400000000000000" charset="-122"/>
              </a:endParaRPr>
            </a:p>
          </p:txBody>
        </p:sp>
        <p:sp>
          <p:nvSpPr>
            <p:cNvPr id="20" name="文本框 10"/>
            <p:cNvSpPr>
              <a:spLocks noChangeArrowheads="1"/>
            </p:cNvSpPr>
            <p:nvPr>
              <p:custDataLst>
                <p:tags r:id="rId9"/>
              </p:custDataLst>
            </p:nvPr>
          </p:nvSpPr>
          <p:spPr bwMode="auto">
            <a:xfrm>
              <a:off x="6390" y="6022"/>
              <a:ext cx="2934" cy="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nchor="ctr">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微软雅黑" panose="020B0503020204020204"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微软雅黑" panose="020B0503020204020204"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微软雅黑" panose="020B0503020204020204"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defRPr/>
              </a:pPr>
              <a:r>
                <a:rPr lang="zh-CN" altLang="en-US" sz="1800" b="1" dirty="0">
                  <a:latin typeface="+mj-lt"/>
                  <a:ea typeface="+mj-ea"/>
                  <a:cs typeface="+mj-cs"/>
                  <a:sym typeface="Calibri Light" panose="020F0302020204030204" pitchFamily="34" charset="0"/>
                </a:rPr>
                <a:t>细节</a:t>
              </a:r>
              <a:endParaRPr lang="zh-CN" altLang="en-US" sz="1800" b="1" dirty="0">
                <a:latin typeface="+mj-lt"/>
                <a:ea typeface="+mj-ea"/>
                <a:cs typeface="+mj-cs"/>
                <a:sym typeface="Calibri Light" panose="020F0302020204030204" pitchFamily="34" charset="0"/>
              </a:endParaRPr>
            </a:p>
          </p:txBody>
        </p:sp>
        <p:sp>
          <p:nvSpPr>
            <p:cNvPr id="21" name="直接连接符 14"/>
            <p:cNvSpPr>
              <a:spLocks noChangeShapeType="1"/>
            </p:cNvSpPr>
            <p:nvPr>
              <p:custDataLst>
                <p:tags r:id="rId10"/>
              </p:custDataLst>
            </p:nvPr>
          </p:nvSpPr>
          <p:spPr bwMode="auto">
            <a:xfrm>
              <a:off x="5647" y="4275"/>
              <a:ext cx="6322" cy="2"/>
            </a:xfrm>
            <a:prstGeom prst="line">
              <a:avLst/>
            </a:prstGeom>
            <a:noFill/>
            <a:ln w="12700">
              <a:solidFill>
                <a:srgbClr val="D8D8D8"/>
              </a:solidFill>
              <a:bevel/>
            </a:ln>
            <a:extLst>
              <a:ext uri="{909E8E84-426E-40DD-AFC4-6F175D3DCCD1}">
                <a14:hiddenFill xmlns:a14="http://schemas.microsoft.com/office/drawing/2010/main">
                  <a:noFill/>
                </a14:hiddenFill>
              </a:ext>
            </a:extLst>
          </p:spPr>
          <p:txBody>
            <a:bodyPr lIns="90000" tIns="46800" rIns="90000" bIns="46800">
              <a:normAutofit fontScale="25000" lnSpcReduction="20000"/>
            </a:bodyPr>
            <a:lstStyle/>
            <a:p>
              <a:pPr>
                <a:defRPr/>
              </a:pPr>
              <a:endParaRPr lang="zh-CN" altLang="en-US"/>
            </a:p>
          </p:txBody>
        </p:sp>
        <p:sp>
          <p:nvSpPr>
            <p:cNvPr id="22" name="直接连接符 15"/>
            <p:cNvSpPr>
              <a:spLocks noChangeShapeType="1"/>
            </p:cNvSpPr>
            <p:nvPr>
              <p:custDataLst>
                <p:tags r:id="rId11"/>
              </p:custDataLst>
            </p:nvPr>
          </p:nvSpPr>
          <p:spPr bwMode="auto">
            <a:xfrm>
              <a:off x="5647" y="5867"/>
              <a:ext cx="6322" cy="0"/>
            </a:xfrm>
            <a:prstGeom prst="line">
              <a:avLst/>
            </a:prstGeom>
            <a:noFill/>
            <a:ln w="12700">
              <a:solidFill>
                <a:srgbClr val="D8D8D8"/>
              </a:solidFill>
              <a:bevel/>
            </a:ln>
            <a:extLst>
              <a:ext uri="{909E8E84-426E-40DD-AFC4-6F175D3DCCD1}">
                <a14:hiddenFill xmlns:a14="http://schemas.microsoft.com/office/drawing/2010/main">
                  <a:noFill/>
                </a14:hiddenFill>
              </a:ext>
            </a:extLst>
          </p:spPr>
          <p:txBody>
            <a:bodyPr lIns="90000" tIns="46800" rIns="90000" bIns="46800">
              <a:normAutofit fontScale="25000" lnSpcReduction="20000"/>
            </a:bodyPr>
            <a:lstStyle/>
            <a:p>
              <a:pPr>
                <a:defRPr/>
              </a:pPr>
              <a:endParaRPr lang="zh-CN" altLang="en-US"/>
            </a:p>
          </p:txBody>
        </p:sp>
        <p:sp>
          <p:nvSpPr>
            <p:cNvPr id="24" name="椭圆 3"/>
            <p:cNvSpPr>
              <a:spLocks noChangeAspect="1" noChangeArrowheads="1"/>
            </p:cNvSpPr>
            <p:nvPr>
              <p:custDataLst>
                <p:tags r:id="rId12"/>
              </p:custDataLst>
            </p:nvPr>
          </p:nvSpPr>
          <p:spPr bwMode="auto">
            <a:xfrm>
              <a:off x="5647" y="7805"/>
              <a:ext cx="662" cy="664"/>
            </a:xfrm>
            <a:prstGeom prst="ellipse">
              <a:avLst/>
            </a:prstGeom>
            <a:solidFill>
              <a:srgbClr val="404B69"/>
            </a:solidFill>
            <a:ln>
              <a:noFill/>
            </a:ln>
            <a:extLst>
              <a:ext uri="{91240B29-F687-4F45-9708-019B960494DF}">
                <a14:hiddenLine xmlns:a14="http://schemas.microsoft.com/office/drawing/2010/main" w="9525">
                  <a:solidFill>
                    <a:srgbClr val="000000"/>
                  </a:solidFill>
                  <a:round/>
                </a14:hiddenLine>
              </a:ext>
            </a:extLst>
          </p:spPr>
          <p:txBody>
            <a:bodyPr lIns="90000" tIns="46800" rIns="90000" bIns="46800" anchor="ctr"/>
            <a:lstStyle>
              <a:lvl1pPr>
                <a:lnSpc>
                  <a:spcPct val="90000"/>
                </a:lnSpc>
                <a:spcBef>
                  <a:spcPts val="1000"/>
                </a:spcBef>
                <a:buFont typeface="Arial" panose="020B0604020202020204" pitchFamily="34" charset="0"/>
                <a:buChar char="•"/>
                <a:defRPr sz="2400">
                  <a:solidFill>
                    <a:schemeClr val="tx1"/>
                  </a:solidFill>
                  <a:latin typeface="Arial" panose="020B0604020202020204" pitchFamily="34" charset="0"/>
                  <a:ea typeface="黑体" panose="02010600030101010101"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黑体" panose="02010600030101010101"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黑体" panose="02010600030101010101"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1800" dirty="0">
                  <a:solidFill>
                    <a:schemeClr val="bg1"/>
                  </a:solidFill>
                  <a:latin typeface="+mn-lt"/>
                  <a:ea typeface="+mn-ea"/>
                  <a:sym typeface="Adobe 黑体 Std R" panose="020B0400000000000000" charset="-122"/>
                </a:rPr>
                <a:t>4</a:t>
              </a:r>
              <a:endParaRPr lang="en-US" altLang="zh-CN" sz="1800" dirty="0">
                <a:solidFill>
                  <a:schemeClr val="bg1"/>
                </a:solidFill>
                <a:latin typeface="+mn-lt"/>
                <a:ea typeface="+mn-ea"/>
                <a:sym typeface="Adobe 黑体 Std R" panose="020B0400000000000000" charset="-122"/>
              </a:endParaRPr>
            </a:p>
          </p:txBody>
        </p:sp>
        <p:sp>
          <p:nvSpPr>
            <p:cNvPr id="25" name="文本框 8">
              <a:hlinkClick r:id="rId13" action="ppaction://hlinksldjump"/>
            </p:cNvPr>
            <p:cNvSpPr>
              <a:spLocks noChangeArrowheads="1"/>
            </p:cNvSpPr>
            <p:nvPr>
              <p:custDataLst>
                <p:tags r:id="rId14"/>
              </p:custDataLst>
            </p:nvPr>
          </p:nvSpPr>
          <p:spPr bwMode="auto">
            <a:xfrm>
              <a:off x="6390" y="7589"/>
              <a:ext cx="2934" cy="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nchor="ctr">
              <a:no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微软雅黑" panose="020B0503020204020204"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微软雅黑" panose="020B0503020204020204"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微软雅黑" panose="020B0503020204020204"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微软雅黑" panose="020B0503020204020204"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defRPr/>
              </a:pPr>
              <a:r>
                <a:rPr lang="en-US" altLang="zh-CN" sz="1800" b="1" dirty="0">
                  <a:latin typeface="+mj-lt"/>
                  <a:ea typeface="+mj-ea"/>
                  <a:cs typeface="+mj-cs"/>
                  <a:sym typeface="Calibri Light" panose="020F0302020204030204" pitchFamily="34" charset="0"/>
                </a:rPr>
                <a:t>End</a:t>
              </a:r>
              <a:endParaRPr lang="en-US" altLang="zh-CN" sz="1800" b="1" dirty="0">
                <a:latin typeface="+mj-lt"/>
                <a:ea typeface="+mj-ea"/>
                <a:cs typeface="+mj-cs"/>
                <a:sym typeface="Calibri Light" panose="020F0302020204030204" pitchFamily="34" charset="0"/>
              </a:endParaRPr>
            </a:p>
          </p:txBody>
        </p:sp>
        <p:sp>
          <p:nvSpPr>
            <p:cNvPr id="26" name="直接连接符 25"/>
            <p:cNvSpPr>
              <a:spLocks noChangeShapeType="1"/>
            </p:cNvSpPr>
            <p:nvPr>
              <p:custDataLst>
                <p:tags r:id="rId15"/>
              </p:custDataLst>
            </p:nvPr>
          </p:nvSpPr>
          <p:spPr bwMode="auto">
            <a:xfrm>
              <a:off x="5647" y="7456"/>
              <a:ext cx="6322" cy="0"/>
            </a:xfrm>
            <a:prstGeom prst="line">
              <a:avLst/>
            </a:prstGeom>
            <a:noFill/>
            <a:ln w="12700">
              <a:solidFill>
                <a:srgbClr val="D8D8D8"/>
              </a:solidFill>
              <a:bevel/>
            </a:ln>
            <a:extLst>
              <a:ext uri="{909E8E84-426E-40DD-AFC4-6F175D3DCCD1}">
                <a14:hiddenFill xmlns:a14="http://schemas.microsoft.com/office/drawing/2010/main">
                  <a:noFill/>
                </a14:hiddenFill>
              </a:ext>
            </a:extLst>
          </p:spPr>
          <p:txBody>
            <a:bodyPr lIns="90000" tIns="46800" rIns="90000" bIns="46800">
              <a:normAutofit fontScale="25000" lnSpcReduction="20000"/>
            </a:bodyPr>
            <a:lstStyle/>
            <a:p>
              <a:pPr>
                <a:defRPr/>
              </a:pPr>
              <a:endParaRPr lang="zh-CN" altLang="en-US"/>
            </a:p>
          </p:txBody>
        </p:sp>
        <p:sp>
          <p:nvSpPr>
            <p:cNvPr id="27" name="文本框 26"/>
            <p:cNvSpPr txBox="1"/>
            <p:nvPr>
              <p:custDataLst>
                <p:tags r:id="rId16"/>
              </p:custDataLst>
            </p:nvPr>
          </p:nvSpPr>
          <p:spPr>
            <a:xfrm>
              <a:off x="6390" y="8094"/>
              <a:ext cx="5789"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noAutofit/>
            </a:bodyPr>
            <a:lstStyle>
              <a:defPPr>
                <a:defRPr lang="zh-CN"/>
              </a:defPPr>
              <a:lvl1pPr eaLnBrk="1" hangingPunct="1">
                <a:lnSpc>
                  <a:spcPct val="100000"/>
                </a:lnSpc>
                <a:buFont typeface="Arial" panose="020B0604020202020204" pitchFamily="34" charset="0"/>
                <a:buNone/>
                <a:defRPr sz="1800">
                  <a:solidFill>
                    <a:schemeClr val="accent4"/>
                  </a:solidFill>
                  <a:ea typeface="微软雅黑" panose="020B0503020204020204" charset="-122"/>
                </a:defRPr>
              </a:lvl1pPr>
              <a:lvl2pPr marL="742950" indent="-285750">
                <a:lnSpc>
                  <a:spcPct val="90000"/>
                </a:lnSpc>
                <a:spcBef>
                  <a:spcPts val="500"/>
                </a:spcBef>
                <a:buFont typeface="Arial" panose="020B0604020202020204" pitchFamily="34" charset="0"/>
                <a:buChar char="•"/>
                <a:defRPr sz="2400">
                  <a:latin typeface="Calibri" panose="020F050202020403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latin typeface="Calibri" panose="020F050202020403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latin typeface="Calibri" panose="020F050202020403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latin typeface="Calibri" panose="020F050202020403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9pPr>
            </a:lstStyle>
            <a:p>
              <a:pPr>
                <a:defRPr/>
              </a:pPr>
              <a:r>
                <a:rPr lang="zh-CN" dirty="0">
                  <a:solidFill>
                    <a:schemeClr val="tx1"/>
                  </a:solidFill>
                  <a:ea typeface="+mn-ea"/>
                </a:rPr>
                <a:t>总结</a:t>
              </a:r>
              <a:endParaRPr lang="zh-CN" dirty="0">
                <a:solidFill>
                  <a:schemeClr val="tx1"/>
                </a:solidFill>
                <a:ea typeface="+mn-ea"/>
              </a:endParaRPr>
            </a:p>
          </p:txBody>
        </p:sp>
        <p:sp>
          <p:nvSpPr>
            <p:cNvPr id="28" name="文本框 27"/>
            <p:cNvSpPr txBox="1"/>
            <p:nvPr>
              <p:custDataLst>
                <p:tags r:id="rId17"/>
              </p:custDataLst>
            </p:nvPr>
          </p:nvSpPr>
          <p:spPr>
            <a:xfrm>
              <a:off x="6390" y="6526"/>
              <a:ext cx="5789"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noAutofit/>
            </a:bodyPr>
            <a:lstStyle>
              <a:defPPr>
                <a:defRPr lang="zh-CN"/>
              </a:defPPr>
              <a:lvl1pPr eaLnBrk="1" hangingPunct="1">
                <a:lnSpc>
                  <a:spcPct val="100000"/>
                </a:lnSpc>
                <a:buFont typeface="Arial" panose="020B0604020202020204" pitchFamily="34" charset="0"/>
                <a:buNone/>
                <a:defRPr sz="1800">
                  <a:solidFill>
                    <a:schemeClr val="accent4"/>
                  </a:solidFill>
                  <a:ea typeface="微软雅黑" panose="020B0503020204020204" charset="-122"/>
                </a:defRPr>
              </a:lvl1pPr>
              <a:lvl2pPr marL="742950" indent="-285750">
                <a:lnSpc>
                  <a:spcPct val="90000"/>
                </a:lnSpc>
                <a:spcBef>
                  <a:spcPts val="500"/>
                </a:spcBef>
                <a:buFont typeface="Arial" panose="020B0604020202020204" pitchFamily="34" charset="0"/>
                <a:buChar char="•"/>
                <a:defRPr sz="2400">
                  <a:latin typeface="Calibri" panose="020F050202020403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latin typeface="Calibri" panose="020F050202020403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latin typeface="Calibri" panose="020F050202020403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latin typeface="Calibri" panose="020F050202020403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9pPr>
            </a:lstStyle>
            <a:p>
              <a:pPr>
                <a:defRPr/>
              </a:pPr>
              <a:r>
                <a:rPr lang="zh-CN" altLang="en-US" dirty="0">
                  <a:solidFill>
                    <a:schemeClr val="tx1"/>
                  </a:solidFill>
                  <a:ea typeface="+mn-ea"/>
                </a:rPr>
                <a:t>正常人都不会扣的细节</a:t>
              </a:r>
              <a:endParaRPr lang="zh-CN" altLang="en-US" dirty="0">
                <a:solidFill>
                  <a:schemeClr val="tx1"/>
                </a:solidFill>
                <a:ea typeface="+mn-ea"/>
              </a:endParaRPr>
            </a:p>
            <a:p>
              <a:pPr>
                <a:defRPr/>
              </a:pPr>
              <a:r>
                <a:rPr lang="zh-CN" altLang="en-US" dirty="0">
                  <a:solidFill>
                    <a:schemeClr val="tx1"/>
                  </a:solidFill>
                  <a:ea typeface="+mn-ea"/>
                </a:rPr>
                <a:t>魔鬼都是在细节之中</a:t>
              </a:r>
              <a:endParaRPr lang="zh-CN" altLang="en-US" dirty="0">
                <a:solidFill>
                  <a:schemeClr val="tx1"/>
                </a:solidFill>
                <a:ea typeface="+mn-ea"/>
              </a:endParaRPr>
            </a:p>
          </p:txBody>
        </p:sp>
        <p:sp>
          <p:nvSpPr>
            <p:cNvPr id="30" name="文本框 29"/>
            <p:cNvSpPr txBox="1"/>
            <p:nvPr>
              <p:custDataLst>
                <p:tags r:id="rId18"/>
              </p:custDataLst>
            </p:nvPr>
          </p:nvSpPr>
          <p:spPr>
            <a:xfrm>
              <a:off x="6390" y="4958"/>
              <a:ext cx="5789" cy="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noAutofit/>
            </a:bodyPr>
            <a:lstStyle>
              <a:defPPr>
                <a:defRPr lang="zh-CN"/>
              </a:defPPr>
              <a:lvl1pPr eaLnBrk="1" hangingPunct="1">
                <a:lnSpc>
                  <a:spcPct val="100000"/>
                </a:lnSpc>
                <a:buFont typeface="Arial" panose="020B0604020202020204" pitchFamily="34" charset="0"/>
                <a:buNone/>
                <a:defRPr sz="1800">
                  <a:solidFill>
                    <a:schemeClr val="accent4"/>
                  </a:solidFill>
                  <a:ea typeface="微软雅黑" panose="020B0503020204020204" charset="-122"/>
                </a:defRPr>
              </a:lvl1pPr>
              <a:lvl2pPr marL="742950" indent="-285750">
                <a:lnSpc>
                  <a:spcPct val="90000"/>
                </a:lnSpc>
                <a:spcBef>
                  <a:spcPts val="500"/>
                </a:spcBef>
                <a:buFont typeface="Arial" panose="020B0604020202020204" pitchFamily="34" charset="0"/>
                <a:buChar char="•"/>
                <a:defRPr sz="2400">
                  <a:latin typeface="Calibri" panose="020F050202020403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latin typeface="Calibri" panose="020F050202020403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latin typeface="Calibri" panose="020F050202020403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latin typeface="Calibri" panose="020F050202020403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9pPr>
            </a:lstStyle>
            <a:p>
              <a:pPr>
                <a:defRPr/>
              </a:pPr>
              <a:r>
                <a:rPr lang="zh-CN" altLang="en-US" dirty="0">
                  <a:solidFill>
                    <a:schemeClr val="tx1"/>
                  </a:solidFill>
                  <a:ea typeface="+mn-ea"/>
                </a:rPr>
                <a:t>主要概括</a:t>
              </a:r>
              <a:r>
                <a:rPr lang="en-US" altLang="zh-CN" dirty="0">
                  <a:solidFill>
                    <a:schemeClr val="tx1"/>
                  </a:solidFill>
                  <a:ea typeface="+mn-ea"/>
                </a:rPr>
                <a:t>-</a:t>
              </a:r>
              <a:r>
                <a:rPr lang="zh-CN" altLang="en-US" dirty="0">
                  <a:solidFill>
                    <a:schemeClr val="tx1"/>
                  </a:solidFill>
                  <a:ea typeface="+mn-ea"/>
                </a:rPr>
                <a:t>时间</a:t>
              </a:r>
              <a:r>
                <a:rPr lang="en-US" altLang="zh-CN" dirty="0">
                  <a:solidFill>
                    <a:schemeClr val="tx1"/>
                  </a:solidFill>
                  <a:ea typeface="+mn-ea"/>
                </a:rPr>
                <a:t>-</a:t>
              </a:r>
              <a:r>
                <a:rPr lang="zh-CN" altLang="en-US" dirty="0">
                  <a:solidFill>
                    <a:schemeClr val="tx1"/>
                  </a:solidFill>
                  <a:ea typeface="+mn-ea"/>
                </a:rPr>
                <a:t>穿插细节</a:t>
              </a:r>
              <a:endParaRPr lang="zh-CN" altLang="en-US" dirty="0">
                <a:solidFill>
                  <a:schemeClr val="tx1"/>
                </a:solidFill>
                <a:ea typeface="+mn-ea"/>
              </a:endParaRPr>
            </a:p>
          </p:txBody>
        </p:sp>
        <p:sp>
          <p:nvSpPr>
            <p:cNvPr id="31" name="文本框 30"/>
            <p:cNvSpPr txBox="1"/>
            <p:nvPr>
              <p:custDataLst>
                <p:tags r:id="rId19"/>
              </p:custDataLst>
            </p:nvPr>
          </p:nvSpPr>
          <p:spPr>
            <a:xfrm>
              <a:off x="6390" y="3389"/>
              <a:ext cx="5789" cy="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noAutofit/>
            </a:bodyPr>
            <a:lstStyle>
              <a:defPPr>
                <a:defRPr lang="zh-CN"/>
              </a:defPPr>
              <a:lvl1pPr eaLnBrk="1" hangingPunct="1">
                <a:lnSpc>
                  <a:spcPct val="100000"/>
                </a:lnSpc>
                <a:buFont typeface="Arial" panose="020B0604020202020204" pitchFamily="34" charset="0"/>
                <a:buNone/>
                <a:defRPr sz="1800">
                  <a:solidFill>
                    <a:schemeClr val="accent4"/>
                  </a:solidFill>
                  <a:ea typeface="微软雅黑" panose="020B0503020204020204" charset="-122"/>
                </a:defRPr>
              </a:lvl1pPr>
              <a:lvl2pPr marL="742950" indent="-285750">
                <a:lnSpc>
                  <a:spcPct val="90000"/>
                </a:lnSpc>
                <a:spcBef>
                  <a:spcPts val="500"/>
                </a:spcBef>
                <a:buFont typeface="Arial" panose="020B0604020202020204" pitchFamily="34" charset="0"/>
                <a:buChar char="•"/>
                <a:defRPr sz="2400">
                  <a:latin typeface="Calibri" panose="020F0502020204030204" pitchFamily="3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latin typeface="Calibri" panose="020F0502020204030204" pitchFamily="3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latin typeface="Calibri" panose="020F0502020204030204" pitchFamily="3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latin typeface="Calibri" panose="020F0502020204030204" pitchFamily="3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latin typeface="Calibri" panose="020F0502020204030204" pitchFamily="34" charset="0"/>
                  <a:ea typeface="微软雅黑" panose="020B0503020204020204" charset="-122"/>
                </a:defRPr>
              </a:lvl9pPr>
            </a:lstStyle>
            <a:p>
              <a:pPr>
                <a:defRPr/>
              </a:pPr>
              <a:r>
                <a:rPr lang="zh-CN" altLang="en-US" dirty="0">
                  <a:solidFill>
                    <a:schemeClr val="tx1"/>
                  </a:solidFill>
                  <a:ea typeface="+mn-ea"/>
                </a:rPr>
                <a:t>主要人物</a:t>
              </a:r>
              <a:r>
                <a:rPr lang="en-US" altLang="zh-CN" dirty="0">
                  <a:solidFill>
                    <a:schemeClr val="tx1"/>
                  </a:solidFill>
                  <a:ea typeface="+mn-ea"/>
                </a:rPr>
                <a:t>-</a:t>
              </a:r>
              <a:r>
                <a:rPr lang="zh-CN" altLang="en-US" dirty="0">
                  <a:solidFill>
                    <a:schemeClr val="tx1"/>
                  </a:solidFill>
                  <a:ea typeface="+mn-ea"/>
                </a:rPr>
                <a:t>人物关系</a:t>
              </a:r>
              <a:r>
                <a:rPr lang="en-US" altLang="zh-CN" dirty="0">
                  <a:solidFill>
                    <a:schemeClr val="tx1"/>
                  </a:solidFill>
                  <a:ea typeface="+mn-ea"/>
                </a:rPr>
                <a:t>-</a:t>
              </a:r>
              <a:r>
                <a:rPr lang="zh-CN" altLang="en-US" dirty="0">
                  <a:solidFill>
                    <a:schemeClr val="tx1"/>
                  </a:solidFill>
                  <a:ea typeface="+mn-ea"/>
                </a:rPr>
                <a:t>人物背景</a:t>
              </a:r>
              <a:endParaRPr lang="zh-CN" altLang="en-US" dirty="0">
                <a:solidFill>
                  <a:schemeClr val="tx1"/>
                </a:solidFill>
                <a:ea typeface="+mn-ea"/>
              </a:endParaRPr>
            </a:p>
          </p:txBody>
        </p:sp>
      </p:grpSp>
    </p:spTree>
    <p:custDataLst>
      <p:tags r:id="rId20"/>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sp>
        <p:nvSpPr>
          <p:cNvPr id="3" name="TextBox 24"/>
          <p:cNvSpPr txBox="1"/>
          <p:nvPr/>
        </p:nvSpPr>
        <p:spPr>
          <a:xfrm>
            <a:off x="746760" y="1811020"/>
            <a:ext cx="10699115" cy="2306955"/>
          </a:xfrm>
          <a:prstGeom prst="rect">
            <a:avLst/>
          </a:prstGeom>
          <a:noFill/>
          <a:ln>
            <a:noFill/>
          </a:ln>
        </p:spPr>
        <p:txBody>
          <a:bodyPr wrap="square" rtlCol="0">
            <a:spAutoFit/>
          </a:bodyPr>
          <a:p>
            <a:r>
              <a:rPr lang="en-US" altLang="zh-CN" sz="2400" b="1" dirty="0">
                <a:solidFill>
                  <a:schemeClr val="tx1"/>
                </a:solidFill>
              </a:rPr>
              <a:t>       进来的人立刻引起了场内人们的注意。特别显眼的是帕夫柳克。他身材高大，穿着上等呢料的军官制服和蓝色近卫军制裤，戴着毛茸茸的高加索皮帽，肩上斜挎着一支毛瑟枪，衣袋里露出一颗手榴弹。</a:t>
            </a:r>
            <a:endParaRPr lang="en-US" altLang="zh-CN" sz="2400" b="1" dirty="0">
              <a:solidFill>
                <a:schemeClr val="tx1"/>
              </a:solidFill>
            </a:endParaRPr>
          </a:p>
          <a:p>
            <a:r>
              <a:rPr lang="en-US" altLang="zh-CN" sz="2400" b="1" dirty="0">
                <a:solidFill>
                  <a:schemeClr val="tx1"/>
                </a:solidFill>
              </a:rPr>
              <a:t>　　“这个人是谁？”人们交头接耳地问。他们正在看疯狂的“风雪舞”，戈卢勃的助手领着一帮人，围成一圈，跳得正起劲。</a:t>
            </a:r>
            <a:endParaRPr lang="en-US" altLang="zh-CN" sz="2400" b="1" dirty="0">
              <a:solidFill>
                <a:schemeClr val="tx1"/>
              </a:solidFill>
            </a:endParaRPr>
          </a:p>
          <a:p>
            <a:r>
              <a:rPr lang="en-US" altLang="zh-CN" sz="2400" b="1" dirty="0">
                <a:solidFill>
                  <a:schemeClr val="tx1"/>
                </a:solidFill>
              </a:rPr>
              <a:t>　　他的舞伴是                     。</a:t>
            </a:r>
            <a:endParaRPr lang="en-US" altLang="zh-CN" sz="2400" b="1" dirty="0">
              <a:solidFill>
                <a:schemeClr val="tx1"/>
              </a:solidFill>
            </a:endParaRPr>
          </a:p>
        </p:txBody>
      </p:sp>
      <p:grpSp>
        <p:nvGrpSpPr>
          <p:cNvPr id="9" name="组合 8"/>
          <p:cNvGrpSpPr/>
          <p:nvPr/>
        </p:nvGrpSpPr>
        <p:grpSpPr>
          <a:xfrm>
            <a:off x="74295" y="200025"/>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5</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P.5</a:t>
              </a:r>
              <a:r>
                <a:rPr lang="en-US" sz="3600" b="1" dirty="0" smtClean="0">
                  <a:latin typeface="微软雅黑" panose="020B0503020204020204" charset="-122"/>
                  <a:ea typeface="微软雅黑" panose="020B0503020204020204" charset="-122"/>
                </a:rPr>
                <a:t>4</a:t>
              </a:r>
              <a:r>
                <a:rPr lang="zh-CN" altLang="en-US" sz="3600" b="1" dirty="0" smtClean="0">
                  <a:latin typeface="微软雅黑" panose="020B0503020204020204" charset="-122"/>
                  <a:ea typeface="微软雅黑" panose="020B0503020204020204" charset="-122"/>
                </a:rPr>
                <a:t>最后」</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7" name="矩形 16"/>
            <p:cNvSpPr/>
            <p:nvPr/>
          </p:nvSpPr>
          <p:spPr>
            <a:xfrm>
              <a:off x="7267"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*1 </a:t>
              </a:r>
              <a:endParaRPr lang="zh-CN" altLang="en-US" sz="3200" b="1" dirty="0">
                <a:solidFill>
                  <a:srgbClr val="CAB097"/>
                </a:solidFill>
                <a:latin typeface="微软雅黑" panose="020B0503020204020204" charset="-122"/>
                <a:ea typeface="微软雅黑" panose="020B0503020204020204" charset="-122"/>
              </a:endParaRPr>
            </a:p>
          </p:txBody>
        </p:sp>
      </p:grpSp>
      <p:sp>
        <p:nvSpPr>
          <p:cNvPr id="7" name="文本框 6"/>
          <p:cNvSpPr txBox="1"/>
          <p:nvPr/>
        </p:nvSpPr>
        <p:spPr>
          <a:xfrm>
            <a:off x="2901950" y="3657600"/>
            <a:ext cx="2015490" cy="460375"/>
          </a:xfrm>
          <a:prstGeom prst="rect">
            <a:avLst/>
          </a:prstGeom>
          <a:noFill/>
        </p:spPr>
        <p:txBody>
          <a:bodyPr wrap="none" rtlCol="0">
            <a:spAutoFit/>
          </a:bodyPr>
          <a:p>
            <a:pPr algn="l"/>
            <a:r>
              <a:rPr lang="zh-CN" altLang="en-US" sz="2400" b="1" dirty="0">
                <a:sym typeface="+mn-ea"/>
              </a:rPr>
              <a:t>神父</a:t>
            </a:r>
            <a:r>
              <a:rPr lang="en-US" altLang="zh-CN" sz="2400" b="1" dirty="0">
                <a:sym typeface="+mn-ea"/>
              </a:rPr>
              <a:t>的大女儿</a:t>
            </a:r>
            <a:endParaRPr lang="en-US" altLang="zh-CN" sz="2400" b="1" dirty="0">
              <a:solidFill>
                <a:schemeClr val="tx1"/>
              </a:solidFill>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1000" fill="hold"/>
                                        <p:tgtEl>
                                          <p:spTgt spid="7"/>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sp>
        <p:nvSpPr>
          <p:cNvPr id="3" name="TextBox 24"/>
          <p:cNvSpPr txBox="1"/>
          <p:nvPr/>
        </p:nvSpPr>
        <p:spPr>
          <a:xfrm>
            <a:off x="746125" y="1794510"/>
            <a:ext cx="10699115" cy="4154170"/>
          </a:xfrm>
          <a:prstGeom prst="rect">
            <a:avLst/>
          </a:prstGeom>
          <a:noFill/>
          <a:ln>
            <a:noFill/>
          </a:ln>
        </p:spPr>
        <p:txBody>
          <a:bodyPr wrap="square" rtlCol="0">
            <a:spAutoFit/>
          </a:bodyPr>
          <a:p>
            <a:r>
              <a:rPr lang="en-US" altLang="zh-CN" sz="2400" b="1" dirty="0">
                <a:solidFill>
                  <a:schemeClr val="tx1"/>
                </a:solidFill>
              </a:rPr>
              <a:t>　　这个帕夫柳克曾用最卑鄙的手段暗算过他戈卢勃上校老爷。</a:t>
            </a:r>
            <a:endParaRPr lang="en-US" altLang="zh-CN" sz="2400" b="1" dirty="0">
              <a:solidFill>
                <a:schemeClr val="tx1"/>
              </a:solidFill>
            </a:endParaRPr>
          </a:p>
          <a:p>
            <a:r>
              <a:rPr lang="en-US" altLang="zh-CN" sz="2400" b="1" dirty="0">
                <a:solidFill>
                  <a:schemeClr val="tx1"/>
                </a:solidFill>
              </a:rPr>
              <a:t>　　事情是这样的：一周以前，当戈卢勃的队伍正同多次叫他吃苦头的红军酣战的时候，帕夫柳克本来应该从背后袭击布尔什维克，但是他没有这样做，反而把部队拉到一个小镇，消灭了红军几个岗哨，轻而易举地占领了小镇。接着就把周围警戒起来，在镇里撒开手大肆抢劫。作为彼得留拉的“嫡系”部队，他们蹂躏的对象是犹太人。</a:t>
            </a:r>
            <a:endParaRPr lang="en-US" altLang="zh-CN" sz="2400" b="1" dirty="0">
              <a:solidFill>
                <a:schemeClr val="tx1"/>
              </a:solidFill>
            </a:endParaRPr>
          </a:p>
          <a:p>
            <a:r>
              <a:rPr lang="en-US" altLang="zh-CN" sz="2400" b="1" dirty="0">
                <a:solidFill>
                  <a:schemeClr val="tx1"/>
                </a:solidFill>
              </a:rPr>
              <a:t>　　就在那个时候，红军把戈卢勃的右翼打得落花流水，然后撤走了。</a:t>
            </a:r>
            <a:endParaRPr lang="en-US" altLang="zh-CN" sz="2400" b="1" dirty="0">
              <a:solidFill>
                <a:schemeClr val="tx1"/>
              </a:solidFill>
            </a:endParaRPr>
          </a:p>
          <a:p>
            <a:r>
              <a:rPr lang="en-US" altLang="zh-CN" sz="2400" b="1" dirty="0">
                <a:solidFill>
                  <a:schemeClr val="tx1"/>
                </a:solidFill>
              </a:rPr>
              <a:t>　　现在，这个恬不知耻的骑兵大尉又闯到这里，竟敢当着他上校老爷的面，动手打他的乐队指挥。不行，他决不能善罢甘休。戈卢勃心里明白，要是他现在不给这个妄自尊大的小头目一点厉害瞧瞧，往后他在部下的心目中就会威信扫地。</a:t>
            </a:r>
            <a:endParaRPr lang="en-US" altLang="zh-CN" sz="2400" b="1" dirty="0">
              <a:solidFill>
                <a:schemeClr val="tx1"/>
              </a:solidFill>
            </a:endParaRPr>
          </a:p>
        </p:txBody>
      </p:sp>
      <p:grpSp>
        <p:nvGrpSpPr>
          <p:cNvPr id="9" name="组合 8"/>
          <p:cNvGrpSpPr/>
          <p:nvPr/>
        </p:nvGrpSpPr>
        <p:grpSpPr>
          <a:xfrm>
            <a:off x="74295" y="200025"/>
            <a:ext cx="9366364" cy="1440180"/>
            <a:chOff x="1073" y="1088"/>
            <a:chExt cx="10450"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6</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P.5</a:t>
              </a:r>
              <a:r>
                <a:rPr lang="en-US" sz="3600" b="1" dirty="0" smtClean="0">
                  <a:latin typeface="微软雅黑" panose="020B0503020204020204" charset="-122"/>
                  <a:ea typeface="微软雅黑" panose="020B0503020204020204" charset="-122"/>
                </a:rPr>
                <a:t>5</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7" name="矩形 16"/>
            <p:cNvSpPr/>
            <p:nvPr/>
          </p:nvSpPr>
          <p:spPr>
            <a:xfrm>
              <a:off x="6910" y="2357"/>
              <a:ext cx="4613"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*1-</a:t>
              </a:r>
              <a:r>
                <a:rPr lang="zh-CN" altLang="en-US" sz="3200" b="1" dirty="0">
                  <a:solidFill>
                    <a:srgbClr val="CAB097"/>
                  </a:solidFill>
                  <a:latin typeface="微软雅黑" panose="020B0503020204020204" charset="-122"/>
                  <a:ea typeface="微软雅黑" panose="020B0503020204020204" charset="-122"/>
                </a:rPr>
                <a:t>可以概括</a:t>
              </a:r>
              <a:r>
                <a:rPr lang="en-US" altLang="zh-CN" sz="3200" b="1" dirty="0">
                  <a:solidFill>
                    <a:srgbClr val="CAB097"/>
                  </a:solidFill>
                  <a:latin typeface="微软雅黑" panose="020B0503020204020204" charset="-122"/>
                  <a:ea typeface="微软雅黑" panose="020B0503020204020204" charset="-122"/>
                </a:rPr>
                <a:t> </a:t>
              </a:r>
              <a:endParaRPr lang="zh-CN" altLang="en-US" sz="3200" b="1" dirty="0">
                <a:solidFill>
                  <a:srgbClr val="CAB097"/>
                </a:solidFill>
                <a:latin typeface="微软雅黑" panose="020B0503020204020204" charset="-122"/>
                <a:ea typeface="微软雅黑" panose="020B0503020204020204" charset="-122"/>
              </a:endParaRPr>
            </a:p>
          </p:txBody>
        </p:sp>
      </p:gr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20100" y="4508500"/>
            <a:ext cx="3841115" cy="2408555"/>
          </a:xfrm>
          <a:prstGeom prst="rect">
            <a:avLst/>
          </a:prstGeom>
        </p:spPr>
      </p:pic>
      <p:sp>
        <p:nvSpPr>
          <p:cNvPr id="3" name="TextBox 24"/>
          <p:cNvSpPr txBox="1"/>
          <p:nvPr/>
        </p:nvSpPr>
        <p:spPr>
          <a:xfrm>
            <a:off x="746760" y="1828165"/>
            <a:ext cx="10699115" cy="3046095"/>
          </a:xfrm>
          <a:prstGeom prst="rect">
            <a:avLst/>
          </a:prstGeom>
          <a:noFill/>
          <a:ln>
            <a:noFill/>
          </a:ln>
        </p:spPr>
        <p:txBody>
          <a:bodyPr wrap="square" rtlCol="0">
            <a:spAutoFit/>
          </a:bodyPr>
          <a:p>
            <a:r>
              <a:rPr lang="en-US" altLang="zh-CN" sz="2400" b="1" dirty="0">
                <a:solidFill>
                  <a:schemeClr val="tx1"/>
                </a:solidFill>
              </a:rPr>
              <a:t>       1#                       </a:t>
            </a:r>
            <a:r>
              <a:rPr lang="zh-CN" altLang="en-US" sz="2400" b="1" dirty="0">
                <a:solidFill>
                  <a:schemeClr val="tx1"/>
                </a:solidFill>
              </a:rPr>
              <a:t>瞄准天棚上那只一千瓦的大灯泡放了一枪，灯泡炸开来，雨点般的碎玻璃撒落在人们身上。</a:t>
            </a:r>
            <a:endParaRPr lang="zh-CN" altLang="en-US" sz="2400" b="1" dirty="0">
              <a:solidFill>
                <a:schemeClr val="tx1"/>
              </a:solidFill>
            </a:endParaRPr>
          </a:p>
          <a:p>
            <a:r>
              <a:rPr lang="zh-CN" altLang="en-US" sz="2400" b="1" dirty="0">
                <a:solidFill>
                  <a:schemeClr val="tx1"/>
                </a:solidFill>
              </a:rPr>
              <a:t>　　场内立时一片漆黑。街上传来了吼声：“都滚出来！”跟着是一连串下流的咒骂。</a:t>
            </a:r>
            <a:endParaRPr lang="zh-CN" altLang="en-US" sz="2400" b="1" dirty="0">
              <a:solidFill>
                <a:schemeClr val="tx1"/>
              </a:solidFill>
            </a:endParaRPr>
          </a:p>
          <a:p>
            <a:r>
              <a:rPr lang="zh-CN" altLang="en-US" sz="2400" b="1" dirty="0">
                <a:solidFill>
                  <a:schemeClr val="tx1"/>
                </a:solidFill>
              </a:rPr>
              <a:t>　　</a:t>
            </a:r>
            <a:r>
              <a:rPr lang="en-US" altLang="zh-CN" sz="2400" b="1" dirty="0">
                <a:solidFill>
                  <a:schemeClr val="tx1"/>
                </a:solidFill>
              </a:rPr>
              <a:t>1#</a:t>
            </a:r>
            <a:r>
              <a:rPr lang="zh-CN" altLang="en-US" sz="2400" b="1" dirty="0">
                <a:solidFill>
                  <a:schemeClr val="tx1"/>
                </a:solidFill>
              </a:rPr>
              <a:t>女人们歇斯底里地尖叫着，戈卢勃在场内来回奔跑，厉声吆喝，想把惊慌失措的军官们集合起来。这些声音跟外面的喊声、枪声汇成一片，混乱到了极点。谁都没有注意到                     像一条泥鳅一样，从后门溜到了空荡荡的后街上，向戈卢勃的司令部跑去。</a:t>
            </a:r>
            <a:r>
              <a:rPr lang="en-US" altLang="zh-CN" sz="2400" b="1" dirty="0">
                <a:solidFill>
                  <a:schemeClr val="tx1"/>
                </a:solidFill>
              </a:rPr>
              <a:t>  </a:t>
            </a:r>
            <a:endParaRPr lang="en-US" altLang="zh-CN" sz="2400" b="1" dirty="0">
              <a:solidFill>
                <a:schemeClr val="tx1"/>
              </a:solidFill>
            </a:endParaRPr>
          </a:p>
        </p:txBody>
      </p:sp>
      <p:grpSp>
        <p:nvGrpSpPr>
          <p:cNvPr id="9" name="组合 8"/>
          <p:cNvGrpSpPr/>
          <p:nvPr/>
        </p:nvGrpSpPr>
        <p:grpSpPr>
          <a:xfrm>
            <a:off x="74295" y="200025"/>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7</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P.56~57</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 </a:t>
              </a:r>
              <a:endParaRPr lang="zh-CN" altLang="en-US" sz="3600" b="1" dirty="0" smtClean="0">
                <a:latin typeface="微软雅黑" panose="020B0503020204020204" charset="-122"/>
                <a:ea typeface="微软雅黑" panose="020B0503020204020204" charset="-122"/>
              </a:endParaRPr>
            </a:p>
          </p:txBody>
        </p:sp>
        <p:sp>
          <p:nvSpPr>
            <p:cNvPr id="17" name="矩形 16"/>
            <p:cNvSpPr/>
            <p:nvPr/>
          </p:nvSpPr>
          <p:spPr>
            <a:xfrm>
              <a:off x="7267"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 2</a:t>
              </a:r>
              <a:endParaRPr lang="zh-CN" altLang="en-US" sz="3200" b="1" dirty="0">
                <a:solidFill>
                  <a:srgbClr val="CAB097"/>
                </a:solidFill>
                <a:latin typeface="微软雅黑" panose="020B0503020204020204" charset="-122"/>
                <a:ea typeface="微软雅黑" panose="020B0503020204020204" charset="-122"/>
              </a:endParaRPr>
            </a:p>
          </p:txBody>
        </p:sp>
      </p:grpSp>
      <p:sp>
        <p:nvSpPr>
          <p:cNvPr id="2" name="文本框 1"/>
          <p:cNvSpPr txBox="1"/>
          <p:nvPr/>
        </p:nvSpPr>
        <p:spPr>
          <a:xfrm>
            <a:off x="1946275" y="1828165"/>
            <a:ext cx="1710055" cy="460375"/>
          </a:xfrm>
          <a:prstGeom prst="rect">
            <a:avLst/>
          </a:prstGeom>
          <a:noFill/>
        </p:spPr>
        <p:txBody>
          <a:bodyPr wrap="none" rtlCol="0">
            <a:spAutoFit/>
          </a:bodyPr>
          <a:p>
            <a:pPr algn="l"/>
            <a:r>
              <a:rPr lang="zh-CN" altLang="en-US" sz="2400" b="1" dirty="0">
                <a:sym typeface="+mn-ea"/>
              </a:rPr>
              <a:t>帕利亚内查</a:t>
            </a:r>
            <a:endParaRPr lang="zh-CN" altLang="en-US" sz="2400" b="1" dirty="0">
              <a:solidFill>
                <a:schemeClr val="tx1"/>
              </a:solidFill>
            </a:endParaRPr>
          </a:p>
        </p:txBody>
      </p:sp>
      <p:sp>
        <p:nvSpPr>
          <p:cNvPr id="4" name="文本框 3"/>
          <p:cNvSpPr txBox="1"/>
          <p:nvPr/>
        </p:nvSpPr>
        <p:spPr>
          <a:xfrm>
            <a:off x="4032885" y="4048125"/>
            <a:ext cx="1710055" cy="460375"/>
          </a:xfrm>
          <a:prstGeom prst="rect">
            <a:avLst/>
          </a:prstGeom>
          <a:noFill/>
        </p:spPr>
        <p:txBody>
          <a:bodyPr wrap="none" rtlCol="0">
            <a:spAutoFit/>
          </a:bodyPr>
          <a:p>
            <a:pPr algn="l"/>
            <a:r>
              <a:rPr lang="zh-CN" altLang="en-US" sz="2400" b="1" dirty="0">
                <a:sym typeface="+mn-ea"/>
              </a:rPr>
              <a:t>帕利亚内查</a:t>
            </a:r>
            <a:endParaRPr lang="en-US" altLang="zh-CN" sz="2400" b="1" dirty="0">
              <a:solidFill>
                <a:schemeClr val="tx1"/>
              </a:solidFill>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2"/>
                                        </p:tgtEl>
                                        <p:attrNameLst>
                                          <p:attrName>style.color</p:attrName>
                                        </p:attrNameLst>
                                      </p:cBhvr>
                                      <p:to>
                                        <a:srgbClr val="fc0107"/>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500" fill="hold"/>
                                        <p:tgtEl>
                                          <p:spTgt spid="4"/>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sp>
        <p:nvSpPr>
          <p:cNvPr id="3" name="TextBox 24"/>
          <p:cNvSpPr txBox="1"/>
          <p:nvPr/>
        </p:nvSpPr>
        <p:spPr>
          <a:xfrm>
            <a:off x="746760" y="1828165"/>
            <a:ext cx="10699115" cy="2306955"/>
          </a:xfrm>
          <a:prstGeom prst="rect">
            <a:avLst/>
          </a:prstGeom>
          <a:noFill/>
          <a:ln>
            <a:noFill/>
          </a:ln>
        </p:spPr>
        <p:txBody>
          <a:bodyPr wrap="square" rtlCol="0">
            <a:spAutoFit/>
          </a:bodyPr>
          <a:p>
            <a:r>
              <a:rPr lang="zh-CN" altLang="en-US" sz="2400" b="1" dirty="0">
                <a:solidFill>
                  <a:schemeClr val="tx1"/>
                </a:solidFill>
              </a:rPr>
              <a:t>谢廖沙在印刷厂做工已经一年多了。厂里的排字工人和其他工人全是犹太人。谢廖沙同他们处得很好，亲如一家。他们同心协力，团结在一起，共同对付那个傲慢的大肚子老板勃留姆斯坦。</a:t>
            </a:r>
            <a:endParaRPr lang="zh-CN" altLang="en-US" sz="2400" b="1" dirty="0">
              <a:solidFill>
                <a:schemeClr val="tx1"/>
              </a:solidFill>
            </a:endParaRPr>
          </a:p>
          <a:p>
            <a:endParaRPr lang="zh-CN" altLang="en-US" sz="2400" b="1" dirty="0">
              <a:solidFill>
                <a:schemeClr val="tx1"/>
              </a:solidFill>
            </a:endParaRPr>
          </a:p>
          <a:p>
            <a:r>
              <a:rPr lang="zh-CN" altLang="en-US" sz="2400" b="1" dirty="0">
                <a:solidFill>
                  <a:schemeClr val="tx1"/>
                </a:solidFill>
              </a:rPr>
              <a:t>印刷工人同老板不断地进行斗争。厂里有十四名工人，谢廖沙最年轻，但是摇起印刷机来，一气也要干十二个小时。</a:t>
            </a:r>
            <a:r>
              <a:rPr lang="en-US" altLang="zh-CN" sz="2400" b="1" dirty="0">
                <a:solidFill>
                  <a:schemeClr val="tx1"/>
                </a:solidFill>
              </a:rPr>
              <a:t>  </a:t>
            </a:r>
            <a:endParaRPr lang="en-US" altLang="zh-CN" sz="2400" b="1" dirty="0">
              <a:solidFill>
                <a:schemeClr val="tx1"/>
              </a:solidFill>
            </a:endParaRPr>
          </a:p>
        </p:txBody>
      </p:sp>
      <p:grpSp>
        <p:nvGrpSpPr>
          <p:cNvPr id="9" name="组合 8"/>
          <p:cNvGrpSpPr/>
          <p:nvPr/>
        </p:nvGrpSpPr>
        <p:grpSpPr>
          <a:xfrm>
            <a:off x="74295" y="200025"/>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8</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P.57</a:t>
              </a:r>
              <a:r>
                <a:rPr lang="zh-CN" altLang="en-US" sz="3600" b="1" dirty="0" smtClean="0">
                  <a:latin typeface="微软雅黑" panose="020B0503020204020204" charset="-122"/>
                  <a:ea typeface="微软雅黑" panose="020B0503020204020204" charset="-122"/>
                </a:rPr>
                <a:t>第三段」</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7" name="矩形 16"/>
            <p:cNvSpPr/>
            <p:nvPr/>
          </p:nvSpPr>
          <p:spPr>
            <a:xfrm>
              <a:off x="7267"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*1 </a:t>
              </a:r>
              <a:endParaRPr lang="zh-CN" altLang="en-US" sz="3200" b="1" dirty="0">
                <a:solidFill>
                  <a:srgbClr val="CAB097"/>
                </a:solidFill>
                <a:latin typeface="微软雅黑" panose="020B0503020204020204" charset="-122"/>
                <a:ea typeface="微软雅黑" panose="020B0503020204020204" charset="-122"/>
              </a:endParaRPr>
            </a:p>
          </p:txBody>
        </p:sp>
      </p:grpSp>
      <p:sp>
        <p:nvSpPr>
          <p:cNvPr id="2" name="文本框 1"/>
          <p:cNvSpPr txBox="1"/>
          <p:nvPr/>
        </p:nvSpPr>
        <p:spPr>
          <a:xfrm>
            <a:off x="746760" y="2566670"/>
            <a:ext cx="10699750" cy="829945"/>
          </a:xfrm>
          <a:prstGeom prst="rect">
            <a:avLst/>
          </a:prstGeom>
          <a:noFill/>
        </p:spPr>
        <p:txBody>
          <a:bodyPr wrap="square" rtlCol="0">
            <a:spAutoFit/>
          </a:bodyPr>
          <a:p>
            <a:pPr algn="l"/>
            <a:r>
              <a:rPr lang="en-US" altLang="zh-CN" sz="2400" b="1" dirty="0">
                <a:sym typeface="+mn-ea"/>
              </a:rPr>
              <a:t>                                                       </a:t>
            </a:r>
            <a:r>
              <a:rPr lang="zh-CN" altLang="en-US" sz="2400" b="1" dirty="0">
                <a:sym typeface="+mn-ea"/>
              </a:rPr>
              <a:t>老板总是拼命想多榨取一些利润，少支付一些工资。就因为这个，工人们多次罢工，印刷厂一停工就是两三个星期。</a:t>
            </a:r>
            <a:endParaRPr lang="en-US" altLang="zh-CN" sz="2400" b="1" dirty="0">
              <a:solidFill>
                <a:schemeClr val="tx1"/>
              </a:solidFill>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500" fill="hold"/>
                                        <p:tgtEl>
                                          <p:spTgt spid="2">
                                            <p:txEl>
                                              <p:pRg st="0" end="0"/>
                                            </p:txEl>
                                          </p:spTgt>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sp>
        <p:nvSpPr>
          <p:cNvPr id="3" name="TextBox 24"/>
          <p:cNvSpPr txBox="1"/>
          <p:nvPr/>
        </p:nvSpPr>
        <p:spPr>
          <a:xfrm>
            <a:off x="176530" y="1640205"/>
            <a:ext cx="12083415" cy="5262245"/>
          </a:xfrm>
          <a:prstGeom prst="rect">
            <a:avLst/>
          </a:prstGeom>
          <a:noFill/>
          <a:ln>
            <a:noFill/>
          </a:ln>
        </p:spPr>
        <p:txBody>
          <a:bodyPr wrap="square" rtlCol="0">
            <a:spAutoFit/>
          </a:bodyPr>
          <a:p>
            <a:r>
              <a:rPr lang="en-US" altLang="zh-CN" sz="2400" b="1" dirty="0">
                <a:solidFill>
                  <a:schemeClr val="tx1"/>
                </a:solidFill>
              </a:rPr>
              <a:t>         </a:t>
            </a:r>
            <a:r>
              <a:rPr lang="zh-CN" altLang="en-US" sz="2400" b="1" dirty="0">
                <a:solidFill>
                  <a:schemeClr val="tx1"/>
                </a:solidFill>
              </a:rPr>
              <a:t>缅德尔把又瘦又黄的手放在谢廖沙肩上，用长辈的口气信赖地对他说：“你愿不愿意帮助自己的伙伴躲过这场大灾大难？”</a:t>
            </a:r>
            <a:endParaRPr lang="zh-CN" altLang="en-US" sz="2400" b="1" dirty="0">
              <a:solidFill>
                <a:schemeClr val="tx1"/>
              </a:solidFill>
            </a:endParaRPr>
          </a:p>
          <a:p>
            <a:r>
              <a:rPr lang="zh-CN" altLang="en-US" sz="2400" b="1" dirty="0">
                <a:solidFill>
                  <a:schemeClr val="tx1"/>
                </a:solidFill>
              </a:rPr>
              <a:t>　　“只要我办得到，当然愿意。你说吧，缅德尔，要我干什么？”</a:t>
            </a:r>
            <a:endParaRPr lang="zh-CN" altLang="en-US" sz="2400" b="1" dirty="0">
              <a:solidFill>
                <a:schemeClr val="tx1"/>
              </a:solidFill>
            </a:endParaRPr>
          </a:p>
          <a:p>
            <a:r>
              <a:rPr lang="zh-CN" altLang="en-US" sz="2400" b="1" dirty="0">
                <a:solidFill>
                  <a:schemeClr val="tx1"/>
                </a:solidFill>
              </a:rPr>
              <a:t>　　</a:t>
            </a:r>
            <a:r>
              <a:rPr lang="en-US" altLang="zh-CN" sz="2400" b="1" dirty="0">
                <a:solidFill>
                  <a:schemeClr val="accent6"/>
                </a:solidFill>
              </a:rPr>
              <a:t>1#</a:t>
            </a:r>
            <a:r>
              <a:rPr lang="zh-CN" altLang="en-US" sz="2400" b="1" dirty="0">
                <a:solidFill>
                  <a:schemeClr val="tx1"/>
                </a:solidFill>
              </a:rPr>
              <a:t>“再说，你爸爸也是个工人。你现在赶快回家，问问你爸爸，</a:t>
            </a:r>
            <a:endParaRPr lang="zh-CN" altLang="en-US" sz="2400" b="1" dirty="0">
              <a:solidFill>
                <a:schemeClr val="tx1"/>
              </a:solidFill>
            </a:endParaRPr>
          </a:p>
          <a:p>
            <a:endParaRPr lang="zh-CN" altLang="en-US" sz="2400" b="1" dirty="0">
              <a:solidFill>
                <a:schemeClr val="tx1"/>
              </a:solidFill>
            </a:endParaRPr>
          </a:p>
          <a:p>
            <a:r>
              <a:rPr lang="zh-CN" altLang="en-US" sz="2400" b="1" dirty="0">
                <a:solidFill>
                  <a:schemeClr val="tx1"/>
                </a:solidFill>
              </a:rPr>
              <a:t>                                                                                                                                    ”</a:t>
            </a:r>
            <a:endParaRPr lang="zh-CN" altLang="en-US" sz="2400" b="1" dirty="0">
              <a:solidFill>
                <a:schemeClr val="tx1"/>
              </a:solidFill>
            </a:endParaRPr>
          </a:p>
          <a:p>
            <a:r>
              <a:rPr lang="zh-CN" altLang="en-US" sz="2400" b="1" dirty="0">
                <a:solidFill>
                  <a:schemeClr val="tx1"/>
                </a:solidFill>
              </a:rPr>
              <a:t>　　</a:t>
            </a:r>
            <a:r>
              <a:rPr lang="en-US" altLang="zh-CN" sz="2400" b="1" dirty="0">
                <a:solidFill>
                  <a:schemeClr val="accent6"/>
                </a:solidFill>
              </a:rPr>
              <a:t>1#</a:t>
            </a:r>
            <a:r>
              <a:rPr lang="zh-CN" altLang="en-US" sz="2400" b="1" dirty="0">
                <a:solidFill>
                  <a:schemeClr val="tx1"/>
                </a:solidFill>
              </a:rPr>
              <a:t>“行，缅德尔，你放心，</a:t>
            </a:r>
            <a:endParaRPr lang="zh-CN" altLang="en-US" sz="2400" b="1" dirty="0">
              <a:solidFill>
                <a:schemeClr val="tx1"/>
              </a:solidFill>
            </a:endParaRPr>
          </a:p>
          <a:p>
            <a:r>
              <a:rPr lang="zh-CN" altLang="en-US" sz="2400" b="1" dirty="0">
                <a:solidFill>
                  <a:schemeClr val="tx1"/>
                </a:solidFill>
              </a:rPr>
              <a:t>             我马上到保尔和克利姆卡家去一趟，他们两家也一定会收留你们的。”</a:t>
            </a:r>
            <a:endParaRPr lang="zh-CN" altLang="en-US" sz="2400" b="1" dirty="0">
              <a:solidFill>
                <a:schemeClr val="tx1"/>
              </a:solidFill>
            </a:endParaRPr>
          </a:p>
          <a:p>
            <a:r>
              <a:rPr lang="zh-CN" altLang="en-US" sz="2400" b="1" dirty="0">
                <a:solidFill>
                  <a:schemeClr val="tx1"/>
                </a:solidFill>
              </a:rPr>
              <a:t>　　“等一等。</a:t>
            </a:r>
            <a:r>
              <a:rPr lang="zh-CN" altLang="en-US" sz="2400" b="1" dirty="0">
                <a:sym typeface="+mn-ea"/>
              </a:rPr>
              <a:t>保尔和克利姆卡是什么人？靠得住吗？</a:t>
            </a:r>
            <a:r>
              <a:rPr lang="zh-CN" altLang="en-US" sz="2400" b="1" dirty="0">
                <a:solidFill>
                  <a:schemeClr val="tx1"/>
                </a:solidFill>
              </a:rPr>
              <a:t>”缅德尔有点担心，慌忙叫住要走的谢廖沙。</a:t>
            </a:r>
            <a:endParaRPr lang="zh-CN" altLang="en-US" sz="2400" b="1" dirty="0">
              <a:solidFill>
                <a:schemeClr val="tx1"/>
              </a:solidFill>
            </a:endParaRPr>
          </a:p>
          <a:p>
            <a:r>
              <a:rPr lang="zh-CN" altLang="en-US" sz="2400" b="1" dirty="0">
                <a:solidFill>
                  <a:schemeClr val="tx1"/>
                </a:solidFill>
              </a:rPr>
              <a:t>　　谢廖沙很有把握地点点头，说：“看你说的，当然靠得住。他们都是我的好朋友。保尔的哥哥是个钳工。”</a:t>
            </a:r>
            <a:endParaRPr lang="zh-CN" altLang="en-US" sz="2400" b="1" dirty="0">
              <a:solidFill>
                <a:schemeClr val="tx1"/>
              </a:solidFill>
            </a:endParaRPr>
          </a:p>
          <a:p>
            <a:r>
              <a:rPr lang="zh-CN" altLang="en-US" sz="2400" b="1" dirty="0">
                <a:solidFill>
                  <a:schemeClr val="tx1"/>
                </a:solidFill>
              </a:rPr>
              <a:t>　　“啊，原来是阿尔焦姆，”缅德尔这才放了心。“我认得他，我们在一个房子里住过。他很可靠。去吧，谢廖沙。快去快回，给我个信。”</a:t>
            </a:r>
            <a:r>
              <a:rPr lang="en-US" altLang="zh-CN" sz="2400" b="1" dirty="0">
                <a:solidFill>
                  <a:schemeClr val="tx1"/>
                </a:solidFill>
              </a:rPr>
              <a:t>  </a:t>
            </a:r>
            <a:endParaRPr lang="en-US" altLang="zh-CN" sz="2400" b="1" dirty="0">
              <a:solidFill>
                <a:schemeClr val="tx1"/>
              </a:solidFill>
            </a:endParaRPr>
          </a:p>
        </p:txBody>
      </p:sp>
      <p:grpSp>
        <p:nvGrpSpPr>
          <p:cNvPr id="9" name="组合 8"/>
          <p:cNvGrpSpPr/>
          <p:nvPr/>
        </p:nvGrpSpPr>
        <p:grpSpPr>
          <a:xfrm>
            <a:off x="74295" y="200025"/>
            <a:ext cx="8999776" cy="1440180"/>
            <a:chOff x="1073" y="1088"/>
            <a:chExt cx="10041" cy="2268"/>
          </a:xfrm>
        </p:grpSpPr>
        <p:pic>
          <p:nvPicPr>
            <p:cNvPr id="11" name="图片 10" descr="摄图网_500850263">
              <a:hlinkClick r:id="rId3" action="ppaction://hlinksldjump"/>
            </p:cNvPr>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9</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P.57</a:t>
              </a:r>
              <a:r>
                <a:rPr lang="zh-CN" altLang="en-US" sz="3600" b="1" dirty="0" smtClean="0">
                  <a:latin typeface="微软雅黑" panose="020B0503020204020204" charset="-122"/>
                  <a:ea typeface="微软雅黑" panose="020B0503020204020204" charset="-122"/>
                </a:rPr>
                <a:t>」</a:t>
              </a:r>
              <a:endParaRPr lang="zh-CN" altLang="en-US" sz="3600" b="1" dirty="0" smtClean="0">
                <a:latin typeface="微软雅黑" panose="020B0503020204020204" charset="-122"/>
                <a:ea typeface="微软雅黑" panose="020B0503020204020204" charset="-122"/>
              </a:endParaRPr>
            </a:p>
          </p:txBody>
        </p:sp>
        <p:sp>
          <p:nvSpPr>
            <p:cNvPr id="17" name="矩形 16"/>
            <p:cNvSpPr/>
            <p:nvPr/>
          </p:nvSpPr>
          <p:spPr>
            <a:xfrm>
              <a:off x="7267"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 2</a:t>
              </a:r>
              <a:endParaRPr lang="zh-CN" altLang="en-US" sz="3200" b="1" dirty="0">
                <a:solidFill>
                  <a:srgbClr val="CAB097"/>
                </a:solidFill>
                <a:latin typeface="微软雅黑" panose="020B0503020204020204" charset="-122"/>
                <a:ea typeface="微软雅黑" panose="020B0503020204020204" charset="-122"/>
              </a:endParaRPr>
            </a:p>
          </p:txBody>
        </p:sp>
      </p:grpSp>
      <p:sp>
        <p:nvSpPr>
          <p:cNvPr id="2" name="文本框 1"/>
          <p:cNvSpPr txBox="1"/>
          <p:nvPr/>
        </p:nvSpPr>
        <p:spPr>
          <a:xfrm>
            <a:off x="377190" y="2729230"/>
            <a:ext cx="12017375" cy="1198880"/>
          </a:xfrm>
          <a:prstGeom prst="rect">
            <a:avLst/>
          </a:prstGeom>
          <a:noFill/>
        </p:spPr>
        <p:txBody>
          <a:bodyPr wrap="square" rtlCol="0">
            <a:spAutoFit/>
          </a:bodyPr>
          <a:p>
            <a:pPr algn="l"/>
            <a:r>
              <a:rPr lang="en-US" altLang="zh-CN" sz="2400" b="1" dirty="0">
                <a:sym typeface="+mn-ea"/>
              </a:rPr>
              <a:t>        </a:t>
            </a:r>
            <a:r>
              <a:rPr lang="en-US" altLang="zh-CN" sz="2400" b="1" dirty="0">
                <a:solidFill>
                  <a:schemeClr val="accent6"/>
                </a:solidFill>
                <a:sym typeface="+mn-ea"/>
              </a:rPr>
              <a:t>    </a:t>
            </a:r>
            <a:r>
              <a:rPr lang="en-US" altLang="zh-CN" sz="2400" b="1" dirty="0">
                <a:sym typeface="+mn-ea"/>
              </a:rPr>
              <a:t>                                                                                             </a:t>
            </a:r>
            <a:r>
              <a:rPr lang="zh-CN" altLang="en-US" sz="2400" b="1" dirty="0">
                <a:sym typeface="+mn-ea"/>
              </a:rPr>
              <a:t>能不能让几个老人和妇女藏到你们家去。谁到你们家，咱们再商量。你再同家里人合计合计，看谁家还能帮忙藏几个。这帮土匪暂时还不会碰俄罗斯人。快去吧，谢廖沙，晚了就来不及了。</a:t>
            </a:r>
            <a:endParaRPr lang="zh-CN" altLang="en-US" sz="2400" b="1" dirty="0">
              <a:solidFill>
                <a:schemeClr val="tx1"/>
              </a:solidFill>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2000" fill="hold"/>
                                        <p:tgtEl>
                                          <p:spTgt spid="2"/>
                                        </p:tgtEl>
                                        <p:attrNameLst>
                                          <p:attrName>style.color</p:attrName>
                                        </p:attrNameLst>
                                      </p:cBhvr>
                                      <p:to>
                                        <a:srgbClr val="fc0107"/>
                                      </p:to>
                                    </p:animClr>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500" fill="hold"/>
                                        <p:tgtEl>
                                          <p:spTgt spid="3">
                                            <p:txEl>
                                              <p:pRg st="6" end="6"/>
                                            </p:txEl>
                                          </p:spTgt>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sp>
        <p:nvSpPr>
          <p:cNvPr id="3" name="TextBox 24"/>
          <p:cNvSpPr txBox="1"/>
          <p:nvPr/>
        </p:nvSpPr>
        <p:spPr>
          <a:xfrm>
            <a:off x="746760" y="1828165"/>
            <a:ext cx="10699115" cy="2676525"/>
          </a:xfrm>
          <a:prstGeom prst="rect">
            <a:avLst/>
          </a:prstGeom>
          <a:noFill/>
          <a:ln>
            <a:noFill/>
          </a:ln>
        </p:spPr>
        <p:txBody>
          <a:bodyPr wrap="square" rtlCol="0">
            <a:spAutoFit/>
          </a:bodyPr>
          <a:p>
            <a:r>
              <a:rPr lang="en-US" altLang="zh-CN" sz="2400" b="1" dirty="0">
                <a:solidFill>
                  <a:schemeClr val="accent6"/>
                </a:solidFill>
              </a:rPr>
              <a:t>2#</a:t>
            </a:r>
            <a:endParaRPr lang="zh-CN" altLang="en-US" sz="2400" b="1" dirty="0">
              <a:solidFill>
                <a:schemeClr val="tx1"/>
              </a:solidFill>
            </a:endParaRPr>
          </a:p>
          <a:p>
            <a:endParaRPr lang="zh-CN" altLang="en-US" sz="2400" b="1" dirty="0">
              <a:solidFill>
                <a:schemeClr val="tx1"/>
              </a:solidFill>
            </a:endParaRPr>
          </a:p>
          <a:p>
            <a:r>
              <a:rPr lang="zh-CN" altLang="en-US" sz="2400" b="1" dirty="0">
                <a:solidFill>
                  <a:schemeClr val="tx1"/>
                </a:solidFill>
              </a:rPr>
              <a:t>为了平息不满情绪，提高士气，帕利亚内查建议戈卢勃让部下“消遣”一下。这个无耻的家伙所说的“消遣”，就是虐杀犹太人。他说这样做是非常必要的，不然就没有办法消除部队中的不满情绪。上校本来不打算在他和酒店老板的女儿举行婚礼之前破坏城里的平静，但是听帕利亚内查讲得那么严重，也就同意了。</a:t>
            </a:r>
            <a:r>
              <a:rPr lang="en-US" altLang="zh-CN" sz="2400" b="1" dirty="0">
                <a:solidFill>
                  <a:schemeClr val="tx1"/>
                </a:solidFill>
              </a:rPr>
              <a:t>  </a:t>
            </a:r>
            <a:endParaRPr lang="en-US" altLang="zh-CN" sz="2400" b="1" dirty="0">
              <a:solidFill>
                <a:schemeClr val="tx1"/>
              </a:solidFill>
            </a:endParaRPr>
          </a:p>
        </p:txBody>
      </p:sp>
      <p:grpSp>
        <p:nvGrpSpPr>
          <p:cNvPr id="9" name="组合 8"/>
          <p:cNvGrpSpPr/>
          <p:nvPr/>
        </p:nvGrpSpPr>
        <p:grpSpPr>
          <a:xfrm>
            <a:off x="74295" y="200025"/>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10 </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P.58</a:t>
              </a:r>
              <a:r>
                <a:rPr lang="zh-CN" altLang="en-US" sz="3600" b="1" dirty="0" smtClean="0">
                  <a:latin typeface="微软雅黑" panose="020B0503020204020204" charset="-122"/>
                  <a:ea typeface="微软雅黑" panose="020B0503020204020204" charset="-122"/>
                </a:rPr>
                <a:t>第五段」</a:t>
              </a:r>
              <a:endParaRPr lang="zh-CN" altLang="en-US" sz="3600" b="1" dirty="0" smtClean="0">
                <a:latin typeface="微软雅黑" panose="020B0503020204020204" charset="-122"/>
                <a:ea typeface="微软雅黑" panose="020B0503020204020204" charset="-122"/>
              </a:endParaRPr>
            </a:p>
          </p:txBody>
        </p:sp>
        <p:sp>
          <p:nvSpPr>
            <p:cNvPr id="17" name="矩形 16"/>
            <p:cNvSpPr/>
            <p:nvPr/>
          </p:nvSpPr>
          <p:spPr>
            <a:xfrm>
              <a:off x="7267"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 2</a:t>
              </a:r>
              <a:endParaRPr lang="zh-CN" altLang="en-US" sz="3200" b="1" dirty="0">
                <a:solidFill>
                  <a:srgbClr val="CAB097"/>
                </a:solidFill>
                <a:latin typeface="微软雅黑" panose="020B0503020204020204" charset="-122"/>
                <a:ea typeface="微软雅黑" panose="020B0503020204020204" charset="-122"/>
              </a:endParaRPr>
            </a:p>
          </p:txBody>
        </p:sp>
      </p:grpSp>
      <p:sp>
        <p:nvSpPr>
          <p:cNvPr id="2" name="文本框 1"/>
          <p:cNvSpPr txBox="1"/>
          <p:nvPr/>
        </p:nvSpPr>
        <p:spPr>
          <a:xfrm>
            <a:off x="746760" y="1828165"/>
            <a:ext cx="10903585" cy="829945"/>
          </a:xfrm>
          <a:prstGeom prst="rect">
            <a:avLst/>
          </a:prstGeom>
          <a:noFill/>
        </p:spPr>
        <p:txBody>
          <a:bodyPr wrap="square" rtlCol="0">
            <a:spAutoFit/>
          </a:bodyPr>
          <a:p>
            <a:pPr algn="l"/>
            <a:r>
              <a:rPr lang="en-US" altLang="zh-CN" sz="2400" b="1" dirty="0">
                <a:sym typeface="+mn-ea"/>
              </a:rPr>
              <a:t>      </a:t>
            </a:r>
            <a:r>
              <a:rPr lang="zh-CN" altLang="en-US" sz="2400" b="1" dirty="0">
                <a:sym typeface="+mn-ea"/>
              </a:rPr>
              <a:t>那天夜间的冲突在戈卢勃的部队里引起了不满，特别是在警卫连，因为这个连的损失最大。</a:t>
            </a:r>
            <a:endParaRPr lang="en-US" altLang="zh-CN" sz="2400" b="1" dirty="0">
              <a:solidFill>
                <a:schemeClr val="tx1"/>
              </a:solidFill>
            </a:endParaRPr>
          </a:p>
        </p:txBody>
      </p:sp>
      <p:grpSp>
        <p:nvGrpSpPr>
          <p:cNvPr id="8" name="组合 7"/>
          <p:cNvGrpSpPr/>
          <p:nvPr/>
        </p:nvGrpSpPr>
        <p:grpSpPr>
          <a:xfrm>
            <a:off x="2080895" y="4714875"/>
            <a:ext cx="6087110" cy="1794510"/>
            <a:chOff x="3277" y="7425"/>
            <a:chExt cx="9586" cy="2826"/>
          </a:xfrm>
        </p:grpSpPr>
        <p:sp>
          <p:nvSpPr>
            <p:cNvPr id="4" name="线形标注 1 3"/>
            <p:cNvSpPr/>
            <p:nvPr/>
          </p:nvSpPr>
          <p:spPr>
            <a:xfrm>
              <a:off x="3277" y="7425"/>
              <a:ext cx="9586" cy="2826"/>
            </a:xfrm>
            <a:prstGeom prst="borderCallout1">
              <a:avLst>
                <a:gd name="adj1" fmla="val -849"/>
                <a:gd name="adj2" fmla="val 50344"/>
                <a:gd name="adj3" fmla="val -136093"/>
                <a:gd name="adj4" fmla="val 51731"/>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6" name="文本框 5"/>
            <p:cNvSpPr txBox="1"/>
            <p:nvPr/>
          </p:nvSpPr>
          <p:spPr>
            <a:xfrm>
              <a:off x="3315" y="7895"/>
              <a:ext cx="9510" cy="1888"/>
            </a:xfrm>
            <a:prstGeom prst="rect">
              <a:avLst/>
            </a:prstGeom>
            <a:noFill/>
            <a:ln>
              <a:noFill/>
            </a:ln>
          </p:spPr>
          <p:txBody>
            <a:bodyPr wrap="square" rtlCol="0">
              <a:spAutoFit/>
            </a:bodyPr>
            <a:p>
              <a:r>
                <a:rPr lang="zh-CN" altLang="en-US" sz="3600">
                  <a:solidFill>
                    <a:srgbClr val="FF0000"/>
                  </a:solidFill>
                </a:rPr>
                <a:t>所以要屠杀犹太人还因为戈卢勃与帕夫柳克打了败仗</a:t>
              </a:r>
              <a:endParaRPr lang="zh-CN" altLang="en-US" sz="3600">
                <a:solidFill>
                  <a:srgbClr val="FF0000"/>
                </a:solidFill>
              </a:endParaRPr>
            </a:p>
          </p:txBody>
        </p:sp>
      </p:gr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00" fill="hold"/>
                                        <p:tgtEl>
                                          <p:spTgt spid="2">
                                            <p:txEl>
                                              <p:pRg st="0" end="0"/>
                                            </p:txEl>
                                          </p:spTgt>
                                        </p:tgtEl>
                                        <p:attrNameLst>
                                          <p:attrName>style.color</p:attrName>
                                        </p:attrNameLst>
                                      </p:cBhvr>
                                      <p:to>
                                        <a:srgbClr val="fc0107"/>
                                      </p:to>
                                    </p:animClr>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up)">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sp>
        <p:nvSpPr>
          <p:cNvPr id="3" name="TextBox 24"/>
          <p:cNvSpPr txBox="1"/>
          <p:nvPr/>
        </p:nvSpPr>
        <p:spPr>
          <a:xfrm>
            <a:off x="746760" y="1828165"/>
            <a:ext cx="10699115" cy="2306955"/>
          </a:xfrm>
          <a:prstGeom prst="rect">
            <a:avLst/>
          </a:prstGeom>
          <a:noFill/>
          <a:ln>
            <a:noFill/>
          </a:ln>
        </p:spPr>
        <p:txBody>
          <a:bodyPr wrap="square" rtlCol="0">
            <a:spAutoFit/>
          </a:bodyPr>
          <a:p>
            <a:r>
              <a:rPr lang="en-US" altLang="zh-CN" sz="2400" b="1" dirty="0">
                <a:solidFill>
                  <a:schemeClr val="tx1"/>
                </a:solidFill>
              </a:rPr>
              <a:t>       帕利亚内查往头上浇了一桶冷水，思考的能力完全恢复了。他在司令部里东跑西颠，下达了一连串的命令。</a:t>
            </a:r>
            <a:endParaRPr lang="en-US" altLang="zh-CN" sz="2400" b="1" dirty="0">
              <a:solidFill>
                <a:schemeClr val="tx1"/>
              </a:solidFill>
            </a:endParaRPr>
          </a:p>
          <a:p>
            <a:r>
              <a:rPr lang="en-US" altLang="zh-CN" sz="2400" b="1" dirty="0">
                <a:solidFill>
                  <a:schemeClr val="tx1"/>
                </a:solidFill>
              </a:rPr>
              <a:t>　　　　</a:t>
            </a:r>
            <a:endParaRPr lang="en-US" altLang="zh-CN" sz="2400" b="1" dirty="0">
              <a:solidFill>
                <a:schemeClr val="tx1"/>
              </a:solidFill>
            </a:endParaRPr>
          </a:p>
          <a:p>
            <a:endParaRPr lang="en-US" altLang="zh-CN" sz="2400" b="1" dirty="0">
              <a:solidFill>
                <a:schemeClr val="tx1"/>
              </a:solidFill>
            </a:endParaRPr>
          </a:p>
          <a:p>
            <a:endParaRPr lang="en-US" altLang="zh-CN" sz="2400" b="1" dirty="0">
              <a:solidFill>
                <a:schemeClr val="tx1"/>
              </a:solidFill>
            </a:endParaRPr>
          </a:p>
          <a:p>
            <a:r>
              <a:rPr lang="en-US" altLang="zh-CN" sz="2400" b="1" dirty="0">
                <a:solidFill>
                  <a:schemeClr val="tx1"/>
                </a:solidFill>
              </a:rPr>
              <a:t>        一切安排就绪之后，副官和萨洛梅加才跨上马。</a:t>
            </a:r>
            <a:endParaRPr lang="en-US" altLang="zh-CN" sz="2400" b="1" dirty="0">
              <a:solidFill>
                <a:schemeClr val="tx1"/>
              </a:solidFill>
            </a:endParaRPr>
          </a:p>
        </p:txBody>
      </p:sp>
      <p:grpSp>
        <p:nvGrpSpPr>
          <p:cNvPr id="9" name="组合 8"/>
          <p:cNvGrpSpPr/>
          <p:nvPr/>
        </p:nvGrpSpPr>
        <p:grpSpPr>
          <a:xfrm>
            <a:off x="74295" y="200025"/>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585"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11</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P.59</a:t>
              </a:r>
              <a:r>
                <a:rPr lang="zh-CN" altLang="en-US" sz="3600" b="1" dirty="0" smtClean="0">
                  <a:latin typeface="微软雅黑" panose="020B0503020204020204" charset="-122"/>
                  <a:ea typeface="微软雅黑" panose="020B0503020204020204" charset="-122"/>
                </a:rPr>
                <a:t>倒数第一段」</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7" name="矩形 16"/>
            <p:cNvSpPr/>
            <p:nvPr/>
          </p:nvSpPr>
          <p:spPr>
            <a:xfrm>
              <a:off x="7267"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*1 </a:t>
              </a:r>
              <a:endParaRPr lang="zh-CN" altLang="en-US" sz="3200" b="1" dirty="0">
                <a:solidFill>
                  <a:srgbClr val="CAB097"/>
                </a:solidFill>
                <a:latin typeface="微软雅黑" panose="020B0503020204020204" charset="-122"/>
                <a:ea typeface="微软雅黑" panose="020B0503020204020204" charset="-122"/>
              </a:endParaRPr>
            </a:p>
          </p:txBody>
        </p:sp>
      </p:grpSp>
      <p:sp>
        <p:nvSpPr>
          <p:cNvPr id="2" name="文本框 1"/>
          <p:cNvSpPr txBox="1"/>
          <p:nvPr/>
        </p:nvSpPr>
        <p:spPr>
          <a:xfrm>
            <a:off x="746760" y="2621915"/>
            <a:ext cx="10699750" cy="1198880"/>
          </a:xfrm>
          <a:prstGeom prst="rect">
            <a:avLst/>
          </a:prstGeom>
          <a:noFill/>
        </p:spPr>
        <p:txBody>
          <a:bodyPr wrap="square" rtlCol="0">
            <a:spAutoFit/>
          </a:bodyPr>
          <a:p>
            <a:pPr algn="l"/>
            <a:r>
              <a:rPr lang="en-US" altLang="zh-CN" sz="2400" b="1" dirty="0">
                <a:sym typeface="+mn-ea"/>
              </a:rPr>
              <a:t>       警卫连已经上了马。办事精明的帕利亚内查为了避免引起麻烦，又命令设置岗哨，把工人住宅区和车站通城区的道路切断。在列辛斯基家的花园里架了一挺机枪，监视大路。如果工人出来干涉，就用铅弹对付他们。</a:t>
            </a:r>
            <a:endParaRPr lang="en-US" altLang="zh-CN" sz="2400" b="1" dirty="0">
              <a:solidFill>
                <a:schemeClr val="tx1"/>
              </a:solidFill>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2"/>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20100" y="4391025"/>
            <a:ext cx="3841115" cy="2408555"/>
          </a:xfrm>
          <a:prstGeom prst="rect">
            <a:avLst/>
          </a:prstGeom>
        </p:spPr>
      </p:pic>
      <p:sp>
        <p:nvSpPr>
          <p:cNvPr id="3" name="TextBox 24"/>
          <p:cNvSpPr txBox="1"/>
          <p:nvPr/>
        </p:nvSpPr>
        <p:spPr>
          <a:xfrm>
            <a:off x="746760" y="1828165"/>
            <a:ext cx="10699115" cy="1938020"/>
          </a:xfrm>
          <a:prstGeom prst="rect">
            <a:avLst/>
          </a:prstGeom>
          <a:noFill/>
          <a:ln>
            <a:noFill/>
          </a:ln>
        </p:spPr>
        <p:txBody>
          <a:bodyPr wrap="square" rtlCol="0">
            <a:spAutoFit/>
          </a:bodyPr>
          <a:p>
            <a:r>
              <a:rPr lang="en-US" altLang="zh-CN" sz="2400" b="1" dirty="0">
                <a:solidFill>
                  <a:schemeClr val="tx1"/>
                </a:solidFill>
              </a:rPr>
              <a:t>       </a:t>
            </a:r>
            <a:r>
              <a:rPr lang="en-US" altLang="zh-CN" sz="2400" b="1" dirty="0">
                <a:solidFill>
                  <a:schemeClr val="accent6"/>
                </a:solidFill>
              </a:rPr>
              <a:t>1#</a:t>
            </a:r>
            <a:r>
              <a:rPr lang="zh-CN" altLang="en-US" sz="2400" b="1" dirty="0">
                <a:solidFill>
                  <a:schemeClr val="tx1"/>
                </a:solidFill>
              </a:rPr>
              <a:t>已经出发了，帕利亚内查忽然想起一件事，立即下令：“站住。差点忘了大事。带上两辆大车，咱们给戈卢勃弄点礼物，好办喜事。哈，哈，哈！</a:t>
            </a:r>
            <a:endParaRPr lang="zh-CN" altLang="en-US" sz="2400" b="1" dirty="0">
              <a:solidFill>
                <a:schemeClr val="tx1"/>
              </a:solidFill>
            </a:endParaRPr>
          </a:p>
          <a:p>
            <a:endParaRPr lang="zh-CN" altLang="en-US" sz="2400" b="1" dirty="0">
              <a:solidFill>
                <a:schemeClr val="tx1"/>
              </a:solidFill>
            </a:endParaRPr>
          </a:p>
          <a:p>
            <a:r>
              <a:rPr lang="zh-CN" altLang="en-US" sz="2400" b="1" dirty="0">
                <a:solidFill>
                  <a:schemeClr val="tx1"/>
                </a:solidFill>
              </a:rPr>
              <a:t>……明白吗，蠢货？”</a:t>
            </a:r>
            <a:endParaRPr lang="zh-CN" altLang="en-US" sz="2400" b="1" dirty="0">
              <a:solidFill>
                <a:schemeClr val="tx1"/>
              </a:solidFill>
            </a:endParaRPr>
          </a:p>
          <a:p>
            <a:r>
              <a:rPr lang="zh-CN" altLang="en-US" sz="2400" b="1" dirty="0">
                <a:solidFill>
                  <a:schemeClr val="tx1"/>
                </a:solidFill>
              </a:rPr>
              <a:t>　　最后这句话他是问萨洛梅加的。</a:t>
            </a:r>
            <a:r>
              <a:rPr lang="en-US" altLang="zh-CN" sz="2400" b="1" dirty="0">
                <a:solidFill>
                  <a:schemeClr val="tx1"/>
                </a:solidFill>
              </a:rPr>
              <a:t>  </a:t>
            </a:r>
            <a:endParaRPr lang="en-US" altLang="zh-CN" sz="2400" b="1" dirty="0">
              <a:solidFill>
                <a:schemeClr val="tx1"/>
              </a:solidFill>
            </a:endParaRPr>
          </a:p>
        </p:txBody>
      </p:sp>
      <p:grpSp>
        <p:nvGrpSpPr>
          <p:cNvPr id="9" name="组合 8"/>
          <p:cNvGrpSpPr/>
          <p:nvPr/>
        </p:nvGrpSpPr>
        <p:grpSpPr>
          <a:xfrm>
            <a:off x="74295" y="200025"/>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12</a:t>
              </a:r>
              <a:r>
                <a:rPr lang="zh-CN" altLang="en-US" sz="3600" b="1" dirty="0" smtClean="0">
                  <a:latin typeface="微软雅黑" panose="020B0503020204020204" charset="-122"/>
                  <a:ea typeface="微软雅黑" panose="020B0503020204020204" charset="-122"/>
                </a:rPr>
                <a:t>「</a:t>
              </a:r>
              <a:r>
                <a:rPr lang="en-US" altLang="zh-CN" sz="3600" b="1" dirty="0" smtClean="0">
                  <a:latin typeface="微软雅黑" panose="020B0503020204020204" charset="-122"/>
                  <a:ea typeface="微软雅黑" panose="020B0503020204020204" charset="-122"/>
                </a:rPr>
                <a:t>P.60</a:t>
              </a:r>
              <a:r>
                <a:rPr lang="zh-CN" altLang="en-US" sz="3600" b="1" dirty="0" smtClean="0">
                  <a:latin typeface="微软雅黑" panose="020B0503020204020204" charset="-122"/>
                  <a:ea typeface="微软雅黑" panose="020B0503020204020204" charset="-122"/>
                </a:rPr>
                <a:t>第一段」</a:t>
              </a:r>
              <a:endParaRPr lang="zh-CN" altLang="en-US" sz="3600" b="1" dirty="0" smtClean="0">
                <a:latin typeface="微软雅黑" panose="020B0503020204020204" charset="-122"/>
                <a:ea typeface="微软雅黑" panose="020B0503020204020204" charset="-122"/>
              </a:endParaRPr>
            </a:p>
          </p:txBody>
        </p:sp>
        <p:sp>
          <p:nvSpPr>
            <p:cNvPr id="17" name="矩形 16"/>
            <p:cNvSpPr/>
            <p:nvPr/>
          </p:nvSpPr>
          <p:spPr>
            <a:xfrm>
              <a:off x="7267"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*1 </a:t>
              </a:r>
              <a:endParaRPr lang="zh-CN" altLang="en-US" sz="3200" b="1" dirty="0">
                <a:solidFill>
                  <a:srgbClr val="CAB097"/>
                </a:solidFill>
                <a:latin typeface="微软雅黑" panose="020B0503020204020204" charset="-122"/>
                <a:ea typeface="微软雅黑" panose="020B0503020204020204" charset="-122"/>
              </a:endParaRPr>
            </a:p>
          </p:txBody>
        </p:sp>
      </p:grpSp>
      <p:sp>
        <p:nvSpPr>
          <p:cNvPr id="2" name="文本框 1"/>
          <p:cNvSpPr txBox="1"/>
          <p:nvPr/>
        </p:nvSpPr>
        <p:spPr>
          <a:xfrm>
            <a:off x="746760" y="2566670"/>
            <a:ext cx="10873105" cy="460375"/>
          </a:xfrm>
          <a:prstGeom prst="rect">
            <a:avLst/>
          </a:prstGeom>
          <a:noFill/>
        </p:spPr>
        <p:txBody>
          <a:bodyPr wrap="none" rtlCol="0">
            <a:spAutoFit/>
          </a:bodyPr>
          <a:p>
            <a:pPr algn="l"/>
            <a:r>
              <a:rPr lang="zh-CN" altLang="en-US" sz="2400" b="1" dirty="0">
                <a:sym typeface="+mn-ea"/>
              </a:rPr>
              <a:t>第一批到手的东西照例归司令。第一个娘们，哈，哈，哈，可得归我这个副官。</a:t>
            </a:r>
            <a:endParaRPr lang="zh-CN" altLang="en-US" sz="2400" b="1" dirty="0">
              <a:solidFill>
                <a:schemeClr val="tx1"/>
              </a:solidFill>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500" fill="hold"/>
                                        <p:tgtEl>
                                          <p:spTgt spid="2"/>
                                        </p:tgtEl>
                                        <p:attrNameLst>
                                          <p:attrName>style.color</p:attrName>
                                        </p:attrNameLst>
                                      </p:cBhvr>
                                      <p:to>
                                        <a:srgbClr val="fc0107"/>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sp>
        <p:nvSpPr>
          <p:cNvPr id="3" name="TextBox 24"/>
          <p:cNvSpPr txBox="1"/>
          <p:nvPr/>
        </p:nvSpPr>
        <p:spPr>
          <a:xfrm>
            <a:off x="746125" y="1928495"/>
            <a:ext cx="10699115" cy="460375"/>
          </a:xfrm>
          <a:prstGeom prst="rect">
            <a:avLst/>
          </a:prstGeom>
          <a:noFill/>
          <a:ln>
            <a:noFill/>
          </a:ln>
        </p:spPr>
        <p:txBody>
          <a:bodyPr wrap="square" rtlCol="0">
            <a:spAutoFit/>
          </a:bodyPr>
          <a:p>
            <a:r>
              <a:rPr lang="zh-CN" altLang="en-US" sz="2400" b="1" dirty="0">
                <a:solidFill>
                  <a:schemeClr val="tx1"/>
                </a:solidFill>
              </a:rPr>
              <a:t>详细说说女仆和她的父亲怎样被杀？（举手回答）</a:t>
            </a:r>
            <a:endParaRPr lang="zh-CN" altLang="en-US" sz="2400" b="1" dirty="0">
              <a:solidFill>
                <a:schemeClr val="tx1"/>
              </a:solidFill>
            </a:endParaRPr>
          </a:p>
        </p:txBody>
      </p:sp>
      <p:grpSp>
        <p:nvGrpSpPr>
          <p:cNvPr id="9" name="组合 8"/>
          <p:cNvGrpSpPr/>
          <p:nvPr/>
        </p:nvGrpSpPr>
        <p:grpSpPr>
          <a:xfrm>
            <a:off x="74295" y="200025"/>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13 </a:t>
              </a:r>
              <a:endParaRPr lang="en-US" altLang="zh-CN" sz="3600" b="1" dirty="0" smtClean="0">
                <a:latin typeface="微软雅黑" panose="020B0503020204020204" charset="-122"/>
                <a:ea typeface="微软雅黑" panose="020B0503020204020204" charset="-122"/>
              </a:endParaRPr>
            </a:p>
          </p:txBody>
        </p:sp>
        <p:sp>
          <p:nvSpPr>
            <p:cNvPr id="17" name="矩形 16"/>
            <p:cNvSpPr/>
            <p:nvPr/>
          </p:nvSpPr>
          <p:spPr>
            <a:xfrm>
              <a:off x="7267" y="2357"/>
              <a:ext cx="3734"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*3-2</a:t>
              </a:r>
              <a:r>
                <a:rPr lang="zh-CN" altLang="en-US" sz="3200" b="1" dirty="0">
                  <a:solidFill>
                    <a:srgbClr val="CAB097"/>
                  </a:solidFill>
                  <a:latin typeface="微软雅黑" panose="020B0503020204020204" charset="-122"/>
                  <a:ea typeface="微软雅黑" panose="020B0503020204020204" charset="-122"/>
                </a:rPr>
                <a:t>主线</a:t>
              </a:r>
              <a:r>
                <a:rPr lang="en-US" altLang="zh-CN" sz="3200" b="1" dirty="0">
                  <a:solidFill>
                    <a:srgbClr val="CAB097"/>
                  </a:solidFill>
                  <a:latin typeface="微软雅黑" panose="020B0503020204020204" charset="-122"/>
                  <a:ea typeface="微软雅黑" panose="020B0503020204020204" charset="-122"/>
                </a:rPr>
                <a:t> </a:t>
              </a:r>
              <a:endParaRPr lang="zh-CN" altLang="en-US" sz="3200" b="1" dirty="0">
                <a:solidFill>
                  <a:srgbClr val="CAB097"/>
                </a:solidFill>
                <a:latin typeface="微软雅黑" panose="020B0503020204020204" charset="-122"/>
                <a:ea typeface="微软雅黑" panose="020B0503020204020204" charset="-122"/>
              </a:endParaRPr>
            </a:p>
          </p:txBody>
        </p:sp>
      </p:grpSp>
      <p:sp>
        <p:nvSpPr>
          <p:cNvPr id="2" name="文本框 1"/>
          <p:cNvSpPr txBox="1"/>
          <p:nvPr/>
        </p:nvSpPr>
        <p:spPr>
          <a:xfrm>
            <a:off x="746125" y="3947795"/>
            <a:ext cx="5375275" cy="460375"/>
          </a:xfrm>
          <a:prstGeom prst="rect">
            <a:avLst/>
          </a:prstGeom>
          <a:noFill/>
        </p:spPr>
        <p:txBody>
          <a:bodyPr wrap="none" rtlCol="0">
            <a:spAutoFit/>
          </a:bodyPr>
          <a:p>
            <a:pPr algn="l"/>
            <a:r>
              <a:rPr lang="zh-CN" altLang="en-US" sz="2400" b="1" dirty="0">
                <a:sym typeface="+mn-ea"/>
              </a:rPr>
              <a:t>帕利亚内查的眼睛颜色？（没想到吧）</a:t>
            </a:r>
            <a:endParaRPr lang="zh-CN" altLang="en-US" sz="2400" b="1" dirty="0">
              <a:solidFill>
                <a:schemeClr val="tx1"/>
              </a:solidFill>
            </a:endParaRPr>
          </a:p>
        </p:txBody>
      </p:sp>
      <p:sp>
        <p:nvSpPr>
          <p:cNvPr id="4" name="文本框 3"/>
          <p:cNvSpPr txBox="1"/>
          <p:nvPr/>
        </p:nvSpPr>
        <p:spPr>
          <a:xfrm>
            <a:off x="746125" y="2845435"/>
            <a:ext cx="5869305" cy="645160"/>
          </a:xfrm>
          <a:prstGeom prst="rect">
            <a:avLst/>
          </a:prstGeom>
          <a:solidFill>
            <a:schemeClr val="accent3"/>
          </a:solidFill>
        </p:spPr>
        <p:txBody>
          <a:bodyPr wrap="square" rtlCol="0">
            <a:spAutoFit/>
          </a:bodyPr>
          <a:p>
            <a:r>
              <a:rPr lang="zh-CN" altLang="en-US" b="1">
                <a:solidFill>
                  <a:schemeClr val="bg1"/>
                </a:solidFill>
              </a:rPr>
              <a:t>女仆：被</a:t>
            </a:r>
            <a:r>
              <a:rPr lang="zh-CN" altLang="en-US" b="1">
                <a:solidFill>
                  <a:srgbClr val="FF0000"/>
                </a:solidFill>
              </a:rPr>
              <a:t>帕利亚内查</a:t>
            </a:r>
            <a:r>
              <a:rPr lang="zh-CN" altLang="en-US" b="1">
                <a:solidFill>
                  <a:schemeClr val="bg1"/>
                </a:solidFill>
              </a:rPr>
              <a:t>用枕头闷得太厉害，闷死的。</a:t>
            </a:r>
            <a:r>
              <a:rPr lang="en-US" altLang="zh-CN" b="1">
                <a:solidFill>
                  <a:schemeClr val="bg1"/>
                </a:solidFill>
              </a:rPr>
              <a:t>P.62</a:t>
            </a:r>
            <a:endParaRPr lang="zh-CN" altLang="en-US" b="1">
              <a:solidFill>
                <a:schemeClr val="bg1"/>
              </a:solidFill>
            </a:endParaRPr>
          </a:p>
          <a:p>
            <a:r>
              <a:rPr lang="zh-CN" altLang="en-US" b="1">
                <a:solidFill>
                  <a:schemeClr val="bg1"/>
                </a:solidFill>
              </a:rPr>
              <a:t>他爸：被</a:t>
            </a:r>
            <a:r>
              <a:rPr lang="zh-CN" altLang="en-US" b="1">
                <a:solidFill>
                  <a:srgbClr val="FF0000"/>
                </a:solidFill>
              </a:rPr>
              <a:t>萨洛梅加</a:t>
            </a:r>
            <a:r>
              <a:rPr lang="zh-CN" altLang="en-US" b="1">
                <a:solidFill>
                  <a:schemeClr val="bg1"/>
                </a:solidFill>
              </a:rPr>
              <a:t>用铁枪柄在头上使劲地敲了下。</a:t>
            </a:r>
            <a:r>
              <a:rPr lang="en-US" altLang="zh-CN" b="1">
                <a:solidFill>
                  <a:schemeClr val="bg1"/>
                </a:solidFill>
              </a:rPr>
              <a:t>P.62</a:t>
            </a:r>
            <a:endParaRPr lang="en-US" altLang="zh-CN" b="1">
              <a:solidFill>
                <a:schemeClr val="bg1"/>
              </a:solidFill>
            </a:endParaRPr>
          </a:p>
        </p:txBody>
      </p:sp>
      <p:grpSp>
        <p:nvGrpSpPr>
          <p:cNvPr id="8" name="组合 7"/>
          <p:cNvGrpSpPr/>
          <p:nvPr/>
        </p:nvGrpSpPr>
        <p:grpSpPr>
          <a:xfrm>
            <a:off x="746125" y="4709160"/>
            <a:ext cx="7644130" cy="1315085"/>
            <a:chOff x="1175" y="7416"/>
            <a:chExt cx="12038" cy="2071"/>
          </a:xfrm>
        </p:grpSpPr>
        <p:sp>
          <p:nvSpPr>
            <p:cNvPr id="6" name="文本框 5"/>
            <p:cNvSpPr txBox="1"/>
            <p:nvPr/>
          </p:nvSpPr>
          <p:spPr>
            <a:xfrm>
              <a:off x="1175" y="8907"/>
              <a:ext cx="9243" cy="580"/>
            </a:xfrm>
            <a:prstGeom prst="rect">
              <a:avLst/>
            </a:prstGeom>
            <a:solidFill>
              <a:schemeClr val="accent3"/>
            </a:solidFill>
          </p:spPr>
          <p:txBody>
            <a:bodyPr wrap="square" rtlCol="0">
              <a:spAutoFit/>
            </a:bodyPr>
            <a:p>
              <a:r>
                <a:rPr lang="zh-CN" altLang="en-US" b="1">
                  <a:solidFill>
                    <a:schemeClr val="bg1"/>
                  </a:solidFill>
                </a:rPr>
                <a:t>答案：</a:t>
              </a:r>
              <a:r>
                <a:rPr lang="zh-CN" altLang="en-US" b="1">
                  <a:solidFill>
                    <a:srgbClr val="21FF06"/>
                  </a:solidFill>
                </a:rPr>
                <a:t>绿</a:t>
              </a:r>
              <a:r>
                <a:rPr lang="zh-CN" altLang="en-US" b="1">
                  <a:solidFill>
                    <a:schemeClr val="bg1"/>
                  </a:solidFill>
                </a:rPr>
                <a:t>眼睛               </a:t>
              </a:r>
              <a:r>
                <a:rPr lang="en-US" altLang="zh-CN" b="1">
                  <a:solidFill>
                    <a:schemeClr val="bg1"/>
                  </a:solidFill>
                </a:rPr>
                <a:t>P.61</a:t>
              </a:r>
              <a:r>
                <a:rPr lang="zh-CN" altLang="en-US" b="1">
                  <a:solidFill>
                    <a:schemeClr val="bg1"/>
                  </a:solidFill>
                </a:rPr>
                <a:t>倒数第四段第二行             </a:t>
              </a:r>
              <a:r>
                <a:rPr lang="en-US" altLang="zh-CN" b="1">
                  <a:solidFill>
                    <a:schemeClr val="bg1"/>
                  </a:solidFill>
                </a:rPr>
                <a:t>#2</a:t>
              </a:r>
              <a:endParaRPr lang="en-US" altLang="zh-CN" b="1">
                <a:solidFill>
                  <a:schemeClr val="bg1"/>
                </a:solidFill>
              </a:endParaRPr>
            </a:p>
          </p:txBody>
        </p:sp>
        <p:sp>
          <p:nvSpPr>
            <p:cNvPr id="7" name="文本框 6"/>
            <p:cNvSpPr txBox="1"/>
            <p:nvPr/>
          </p:nvSpPr>
          <p:spPr>
            <a:xfrm>
              <a:off x="1194" y="7416"/>
              <a:ext cx="12019" cy="1016"/>
            </a:xfrm>
            <a:prstGeom prst="rect">
              <a:avLst/>
            </a:prstGeom>
            <a:noFill/>
          </p:spPr>
          <p:txBody>
            <a:bodyPr wrap="square" rtlCol="0">
              <a:spAutoFit/>
            </a:bodyPr>
            <a:p>
              <a:r>
                <a:rPr lang="zh-CN" altLang="en-US"/>
                <a:t>原来，帕利亚内查放手让部下去抢劫店铺，自己却走进了内室。他用野猫般的绿眼睛打量了一下屋里的三个人，然后对两个老人吼道：“滚出去！”</a:t>
              </a:r>
              <a:endParaRPr lang="zh-CN" altLang="en-US"/>
            </a:p>
          </p:txBody>
        </p:sp>
      </p:gr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up)">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grpSp>
        <p:nvGrpSpPr>
          <p:cNvPr id="9" name="组合 8"/>
          <p:cNvGrpSpPr/>
          <p:nvPr/>
        </p:nvGrpSpPr>
        <p:grpSpPr>
          <a:xfrm>
            <a:off x="74295" y="200025"/>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13 </a:t>
              </a:r>
              <a:endParaRPr lang="en-US" altLang="zh-CN" sz="3600" b="1" dirty="0" smtClean="0">
                <a:latin typeface="微软雅黑" panose="020B0503020204020204" charset="-122"/>
                <a:ea typeface="微软雅黑" panose="020B0503020204020204" charset="-122"/>
              </a:endParaRPr>
            </a:p>
          </p:txBody>
        </p:sp>
        <p:sp>
          <p:nvSpPr>
            <p:cNvPr id="17" name="矩形 16"/>
            <p:cNvSpPr/>
            <p:nvPr/>
          </p:nvSpPr>
          <p:spPr>
            <a:xfrm>
              <a:off x="7267" y="2357"/>
              <a:ext cx="3846"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*3-3</a:t>
              </a:r>
              <a:r>
                <a:rPr lang="zh-CN" altLang="en-US" sz="3200" b="1" dirty="0">
                  <a:solidFill>
                    <a:srgbClr val="CAB097"/>
                  </a:solidFill>
                  <a:latin typeface="微软雅黑" panose="020B0503020204020204" charset="-122"/>
                  <a:ea typeface="微软雅黑" panose="020B0503020204020204" charset="-122"/>
                </a:rPr>
                <a:t>副本</a:t>
              </a:r>
              <a:r>
                <a:rPr lang="en-US" altLang="zh-CN" sz="3200" b="1" dirty="0">
                  <a:solidFill>
                    <a:srgbClr val="CAB097"/>
                  </a:solidFill>
                  <a:latin typeface="微软雅黑" panose="020B0503020204020204" charset="-122"/>
                  <a:ea typeface="微软雅黑" panose="020B0503020204020204" charset="-122"/>
                </a:rPr>
                <a:t> </a:t>
              </a:r>
              <a:endParaRPr lang="zh-CN" altLang="en-US" sz="3200" b="1" dirty="0">
                <a:solidFill>
                  <a:srgbClr val="CAB097"/>
                </a:solidFill>
                <a:latin typeface="微软雅黑" panose="020B0503020204020204" charset="-122"/>
                <a:ea typeface="微软雅黑" panose="020B0503020204020204" charset="-122"/>
              </a:endParaRPr>
            </a:p>
          </p:txBody>
        </p:sp>
      </p:grpSp>
      <p:sp>
        <p:nvSpPr>
          <p:cNvPr id="2" name="文本框 1"/>
          <p:cNvSpPr txBox="1"/>
          <p:nvPr/>
        </p:nvSpPr>
        <p:spPr>
          <a:xfrm>
            <a:off x="746125" y="2103120"/>
            <a:ext cx="8429625" cy="460375"/>
          </a:xfrm>
          <a:prstGeom prst="rect">
            <a:avLst/>
          </a:prstGeom>
          <a:noFill/>
        </p:spPr>
        <p:txBody>
          <a:bodyPr wrap="none" rtlCol="0">
            <a:spAutoFit/>
          </a:bodyPr>
          <a:p>
            <a:pPr algn="l"/>
            <a:r>
              <a:rPr lang="zh-CN" altLang="en-US" sz="2400" b="1" dirty="0">
                <a:sym typeface="+mn-ea"/>
              </a:rPr>
              <a:t>那么现在请问老头子佩萨赫的眼睛是什么颜色？（没想到吧）</a:t>
            </a:r>
            <a:endParaRPr lang="zh-CN" altLang="en-US" sz="2400" b="1" dirty="0">
              <a:solidFill>
                <a:schemeClr val="tx1"/>
              </a:solidFill>
            </a:endParaRPr>
          </a:p>
        </p:txBody>
      </p:sp>
      <p:grpSp>
        <p:nvGrpSpPr>
          <p:cNvPr id="10" name="组合 9"/>
          <p:cNvGrpSpPr/>
          <p:nvPr/>
        </p:nvGrpSpPr>
        <p:grpSpPr>
          <a:xfrm>
            <a:off x="746125" y="2950210"/>
            <a:ext cx="10732770" cy="2293620"/>
            <a:chOff x="1175" y="4646"/>
            <a:chExt cx="16902" cy="3612"/>
          </a:xfrm>
        </p:grpSpPr>
        <p:sp>
          <p:nvSpPr>
            <p:cNvPr id="6" name="文本框 5"/>
            <p:cNvSpPr txBox="1"/>
            <p:nvPr/>
          </p:nvSpPr>
          <p:spPr>
            <a:xfrm>
              <a:off x="1333" y="7678"/>
              <a:ext cx="9243" cy="580"/>
            </a:xfrm>
            <a:prstGeom prst="rect">
              <a:avLst/>
            </a:prstGeom>
            <a:solidFill>
              <a:schemeClr val="accent3"/>
            </a:solidFill>
          </p:spPr>
          <p:txBody>
            <a:bodyPr wrap="square" rtlCol="0">
              <a:spAutoFit/>
            </a:bodyPr>
            <a:p>
              <a:r>
                <a:rPr lang="zh-CN" altLang="en-US" b="1">
                  <a:solidFill>
                    <a:schemeClr val="bg1"/>
                  </a:solidFill>
                </a:rPr>
                <a:t>答案：</a:t>
              </a:r>
              <a:r>
                <a:rPr lang="zh-CN" altLang="en-US" b="1">
                  <a:solidFill>
                    <a:schemeClr val="accent5"/>
                  </a:solidFill>
                </a:rPr>
                <a:t>蓝</a:t>
              </a:r>
              <a:r>
                <a:rPr lang="zh-CN" altLang="en-US" b="1">
                  <a:solidFill>
                    <a:schemeClr val="bg1"/>
                  </a:solidFill>
                </a:rPr>
                <a:t>眼睛      </a:t>
              </a:r>
              <a:r>
                <a:rPr lang="en-US" altLang="zh-CN" b="1">
                  <a:solidFill>
                    <a:schemeClr val="bg1"/>
                  </a:solidFill>
                </a:rPr>
                <a:t>P.61</a:t>
              </a:r>
              <a:r>
                <a:rPr lang="zh-CN" altLang="en-US" b="1">
                  <a:solidFill>
                    <a:schemeClr val="bg1"/>
                  </a:solidFill>
                </a:rPr>
                <a:t>第二段第一行     </a:t>
              </a:r>
              <a:r>
                <a:rPr lang="zh-CN" altLang="en-US" b="1">
                  <a:solidFill>
                    <a:schemeClr val="bg1"/>
                  </a:solidFill>
                </a:rPr>
                <a:t>              副本结束        </a:t>
              </a:r>
              <a:endParaRPr lang="en-US" altLang="zh-CN" b="1">
                <a:solidFill>
                  <a:schemeClr val="bg1"/>
                </a:solidFill>
              </a:endParaRPr>
            </a:p>
          </p:txBody>
        </p:sp>
        <p:sp>
          <p:nvSpPr>
            <p:cNvPr id="8" name="文本框 7"/>
            <p:cNvSpPr txBox="1"/>
            <p:nvPr/>
          </p:nvSpPr>
          <p:spPr>
            <a:xfrm>
              <a:off x="1175" y="4646"/>
              <a:ext cx="16902" cy="2470"/>
            </a:xfrm>
            <a:prstGeom prst="rect">
              <a:avLst/>
            </a:prstGeom>
            <a:noFill/>
          </p:spPr>
          <p:txBody>
            <a:bodyPr wrap="square" rtlCol="0">
              <a:spAutoFit/>
            </a:bodyPr>
            <a:p>
              <a:r>
                <a:rPr lang="zh-CN" altLang="en-US" sz="2400" b="1"/>
                <a:t>白发苍苍的老人佩萨赫，像孩子那样瞪着恐惧的蓝眼睛，站在通往店铺的门旁，喃喃地祷告着。这个虔诚的教徒用他全部的热忱祈求全能的耶和华帮助他们逃脱不幸。因为他在低声祷告，站在他身旁的老太婆一开头竟没有注意到，店铺墙外的脚步声正向他们逼近。</a:t>
              </a:r>
              <a:endParaRPr lang="zh-CN" altLang="en-US" sz="2400" b="1"/>
            </a:p>
          </p:txBody>
        </p:sp>
      </p:gr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4" name="图片 3" descr="摄图网_500850263"/>
          <p:cNvPicPr>
            <a:picLocks noChangeAspect="1"/>
          </p:cNvPicPr>
          <p:nvPr/>
        </p:nvPicPr>
        <p:blipFill>
          <a:blip r:embed="rId1"/>
          <a:stretch>
            <a:fillRect/>
          </a:stretch>
        </p:blipFill>
        <p:spPr>
          <a:xfrm>
            <a:off x="4130675" y="1411605"/>
            <a:ext cx="3930650" cy="3852545"/>
          </a:xfrm>
          <a:prstGeom prst="ellipse">
            <a:avLst/>
          </a:prstGeom>
        </p:spPr>
      </p:pic>
      <p:sp>
        <p:nvSpPr>
          <p:cNvPr id="6" name="文本框 5"/>
          <p:cNvSpPr txBox="1"/>
          <p:nvPr/>
        </p:nvSpPr>
        <p:spPr>
          <a:xfrm>
            <a:off x="4204335" y="2561590"/>
            <a:ext cx="3783965" cy="768350"/>
          </a:xfrm>
          <a:prstGeom prst="rect">
            <a:avLst/>
          </a:prstGeom>
          <a:noFill/>
        </p:spPr>
        <p:txBody>
          <a:bodyPr vert="horz" wrap="square" rtlCol="0">
            <a:spAutoFit/>
          </a:bodyPr>
          <a:p>
            <a:pPr algn="ctr"/>
            <a:r>
              <a:rPr lang="zh-CN" altLang="en-US" sz="4400">
                <a:solidFill>
                  <a:srgbClr val="283234"/>
                </a:solidFill>
                <a:latin typeface="仓耳章鱼小丸子体 W01" panose="02020400000000000000" charset="-122"/>
                <a:ea typeface="仓耳章鱼小丸子体 W01" panose="02020400000000000000" charset="-122"/>
              </a:rPr>
              <a:t>人物梳理</a:t>
            </a:r>
            <a:endParaRPr lang="zh-CN" altLang="en-US" sz="4400">
              <a:solidFill>
                <a:srgbClr val="283234"/>
              </a:solidFill>
              <a:latin typeface="仓耳章鱼小丸子体 W01" panose="02020400000000000000" charset="-122"/>
              <a:ea typeface="仓耳章鱼小丸子体 W01" panose="02020400000000000000" charset="-122"/>
            </a:endParaRPr>
          </a:p>
        </p:txBody>
      </p:sp>
      <p:sp>
        <p:nvSpPr>
          <p:cNvPr id="5" name="文本框 4"/>
          <p:cNvSpPr txBox="1"/>
          <p:nvPr/>
        </p:nvSpPr>
        <p:spPr>
          <a:xfrm>
            <a:off x="4130675" y="3197860"/>
            <a:ext cx="3783965" cy="1445260"/>
          </a:xfrm>
          <a:prstGeom prst="rect">
            <a:avLst/>
          </a:prstGeom>
          <a:noFill/>
        </p:spPr>
        <p:txBody>
          <a:bodyPr vert="horz" wrap="square" rtlCol="0">
            <a:spAutoFit/>
          </a:bodyPr>
          <a:p>
            <a:pPr algn="ctr"/>
            <a:r>
              <a:rPr lang="en-US" altLang="zh-CN" sz="8800">
                <a:solidFill>
                  <a:srgbClr val="283234"/>
                </a:solidFill>
                <a:latin typeface="仓耳章鱼小丸子体 W01" panose="02020400000000000000" charset="-122"/>
                <a:ea typeface="仓耳章鱼小丸子体 W01" panose="02020400000000000000" charset="-122"/>
              </a:rPr>
              <a:t>01</a:t>
            </a:r>
            <a:endParaRPr lang="en-US" altLang="zh-CN" sz="8800">
              <a:solidFill>
                <a:srgbClr val="283234"/>
              </a:solidFill>
              <a:latin typeface="仓耳章鱼小丸子体 W01" panose="02020400000000000000" charset="-122"/>
              <a:ea typeface="仓耳章鱼小丸子体 W01" panose="02020400000000000000"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9"/>
    </mc:Choice>
    <mc:Fallback>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sp>
        <p:nvSpPr>
          <p:cNvPr id="3" name="TextBox 24"/>
          <p:cNvSpPr txBox="1"/>
          <p:nvPr/>
        </p:nvSpPr>
        <p:spPr>
          <a:xfrm>
            <a:off x="746760" y="1828165"/>
            <a:ext cx="10699115" cy="3784600"/>
          </a:xfrm>
          <a:prstGeom prst="rect">
            <a:avLst/>
          </a:prstGeom>
          <a:noFill/>
          <a:ln>
            <a:noFill/>
          </a:ln>
        </p:spPr>
        <p:txBody>
          <a:bodyPr wrap="square" rtlCol="0">
            <a:spAutoFit/>
          </a:bodyPr>
          <a:p>
            <a:r>
              <a:rPr lang="en-US" sz="2400" b="1" dirty="0">
                <a:solidFill>
                  <a:schemeClr val="tx1"/>
                </a:solidFill>
              </a:rPr>
              <a:t>       </a:t>
            </a:r>
            <a:r>
              <a:rPr sz="2400" b="1" dirty="0">
                <a:solidFill>
                  <a:schemeClr val="tx1"/>
                </a:solidFill>
              </a:rPr>
              <a:t>只是在小河旁铁匠纳乌姆的小屋里，当豺狼们扑向他的年轻妻子萨拉的时候，他们才遇到了猛烈的抵抗。这个身强力壮的二十四岁的铁匠，浑身都是抡铁锤练出来的刚健肌肉。</a:t>
            </a:r>
            <a:endParaRPr sz="2400" b="1" dirty="0">
              <a:solidFill>
                <a:schemeClr val="tx1"/>
              </a:solidFill>
            </a:endParaRPr>
          </a:p>
          <a:p>
            <a:r>
              <a:rPr sz="2400" b="1" dirty="0">
                <a:solidFill>
                  <a:schemeClr val="tx1"/>
                </a:solidFill>
              </a:rPr>
              <a:t>　　他誓死护卫着妻子。</a:t>
            </a:r>
            <a:endParaRPr sz="2400" b="1" dirty="0">
              <a:solidFill>
                <a:schemeClr val="tx1"/>
              </a:solidFill>
            </a:endParaRPr>
          </a:p>
          <a:p>
            <a:r>
              <a:rPr sz="2400" b="1" dirty="0">
                <a:solidFill>
                  <a:schemeClr val="tx1"/>
                </a:solidFill>
              </a:rPr>
              <a:t>　　在小屋里的一场短促、凶猛的搏斗里，两个彼得留拉匪兵的脑袋被砸成了烂西瓜。铁匠像一只可怕的困兽，不顾一切地保卫着两条生命。匪徒们知道出了事，纷纷跑到小河旁，双方长时间地对射着。纳乌姆的子弹就要打完了，他用最后一粒子弹结束了妻子的生命，自己端着刺刀冲出去同匪徒拼命。但是，他在台阶上刚一露头，密集的子弹就朝他扫过来。</a:t>
            </a:r>
            <a:endParaRPr sz="2400" b="1" dirty="0">
              <a:solidFill>
                <a:schemeClr val="tx1"/>
              </a:solidFill>
            </a:endParaRPr>
          </a:p>
          <a:p>
            <a:r>
              <a:rPr sz="2400" b="1" dirty="0">
                <a:solidFill>
                  <a:schemeClr val="tx1"/>
                </a:solidFill>
              </a:rPr>
              <a:t>　　他那沉重的身体倒下去了。</a:t>
            </a:r>
            <a:endParaRPr sz="2400" b="1" dirty="0">
              <a:solidFill>
                <a:schemeClr val="tx1"/>
              </a:solidFill>
            </a:endParaRPr>
          </a:p>
        </p:txBody>
      </p:sp>
      <p:grpSp>
        <p:nvGrpSpPr>
          <p:cNvPr id="9" name="组合 8"/>
          <p:cNvGrpSpPr/>
          <p:nvPr/>
        </p:nvGrpSpPr>
        <p:grpSpPr>
          <a:xfrm>
            <a:off x="57785" y="182880"/>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888"/>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14 </a:t>
              </a:r>
              <a:r>
                <a:rPr lang="zh-CN" altLang="en-US" sz="3600" b="1" dirty="0" smtClean="0">
                  <a:latin typeface="微软雅黑" panose="020B0503020204020204" charset="-122"/>
                  <a:ea typeface="微软雅黑" panose="020B0503020204020204" charset="-122"/>
                  <a:sym typeface="+mn-ea"/>
                </a:rPr>
                <a:t>「</a:t>
              </a:r>
              <a:r>
                <a:rPr lang="en-US" altLang="zh-CN" sz="3600" b="1" dirty="0" smtClean="0">
                  <a:latin typeface="微软雅黑" panose="020B0503020204020204" charset="-122"/>
                  <a:ea typeface="微软雅黑" panose="020B0503020204020204" charset="-122"/>
                  <a:sym typeface="+mn-ea"/>
                </a:rPr>
                <a:t>P.</a:t>
              </a:r>
              <a:r>
                <a:rPr lang="en-US" sz="3600" b="1" dirty="0" smtClean="0">
                  <a:latin typeface="微软雅黑" panose="020B0503020204020204" charset="-122"/>
                  <a:ea typeface="微软雅黑" panose="020B0503020204020204" charset="-122"/>
                  <a:sym typeface="+mn-ea"/>
                </a:rPr>
                <a:t>63</a:t>
              </a:r>
              <a:r>
                <a:rPr lang="zh-CN" altLang="en-US" sz="3600" b="1" dirty="0" smtClean="0">
                  <a:latin typeface="微软雅黑" panose="020B0503020204020204" charset="-122"/>
                  <a:ea typeface="微软雅黑" panose="020B0503020204020204" charset="-122"/>
                  <a:sym typeface="+mn-ea"/>
                </a:rPr>
                <a:t>」</a:t>
              </a:r>
              <a:endParaRPr lang="zh-CN" altLang="en-US" sz="3600" b="1" dirty="0" smtClean="0">
                <a:latin typeface="微软雅黑" panose="020B0503020204020204" charset="-122"/>
                <a:ea typeface="微软雅黑" panose="020B0503020204020204" charset="-122"/>
              </a:endParaRPr>
            </a:p>
            <a:p>
              <a:endParaRPr lang="en-US" altLang="zh-CN" sz="3600" b="1" dirty="0" smtClean="0">
                <a:latin typeface="微软雅黑" panose="020B0503020204020204" charset="-122"/>
                <a:ea typeface="微软雅黑" panose="020B0503020204020204" charset="-122"/>
              </a:endParaRPr>
            </a:p>
          </p:txBody>
        </p:sp>
        <p:sp>
          <p:nvSpPr>
            <p:cNvPr id="17" name="矩形 16"/>
            <p:cNvSpPr/>
            <p:nvPr/>
          </p:nvSpPr>
          <p:spPr>
            <a:xfrm>
              <a:off x="6594" y="2357"/>
              <a:ext cx="4520"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 1—</a:t>
              </a:r>
              <a:r>
                <a:rPr lang="zh-CN" altLang="en-US" sz="3200" b="1" dirty="0">
                  <a:solidFill>
                    <a:srgbClr val="CAB097"/>
                  </a:solidFill>
                  <a:latin typeface="微软雅黑" panose="020B0503020204020204" charset="-122"/>
                  <a:ea typeface="微软雅黑" panose="020B0503020204020204" charset="-122"/>
                </a:rPr>
                <a:t>可以概括</a:t>
              </a:r>
              <a:endParaRPr lang="zh-CN" altLang="en-US" sz="3200" b="1" dirty="0">
                <a:solidFill>
                  <a:srgbClr val="CAB097"/>
                </a:solidFill>
                <a:latin typeface="微软雅黑" panose="020B0503020204020204" charset="-122"/>
                <a:ea typeface="微软雅黑" panose="020B0503020204020204" charset="-122"/>
              </a:endParaRPr>
            </a:p>
          </p:txBody>
        </p:sp>
      </p:gr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摄图网_500850263">
            <a:hlinkClick r:id="rId1" action="ppaction://hlinksldjump"/>
          </p:cNvPr>
          <p:cNvPicPr>
            <a:picLocks noChangeAspect="1"/>
          </p:cNvPicPr>
          <p:nvPr/>
        </p:nvPicPr>
        <p:blipFill>
          <a:blip r:embed="rId2"/>
          <a:srcRect l="22015" t="39613" r="-1195" b="348"/>
          <a:stretch>
            <a:fillRect/>
          </a:stretch>
        </p:blipFill>
        <p:spPr>
          <a:xfrm>
            <a:off x="8419465" y="4408170"/>
            <a:ext cx="3841115" cy="2408555"/>
          </a:xfrm>
          <a:prstGeom prst="rect">
            <a:avLst/>
          </a:prstGeom>
        </p:spPr>
      </p:pic>
      <p:sp>
        <p:nvSpPr>
          <p:cNvPr id="3" name="TextBox 24"/>
          <p:cNvSpPr txBox="1"/>
          <p:nvPr/>
        </p:nvSpPr>
        <p:spPr>
          <a:xfrm>
            <a:off x="746760" y="1828165"/>
            <a:ext cx="10699115" cy="460375"/>
          </a:xfrm>
          <a:prstGeom prst="rect">
            <a:avLst/>
          </a:prstGeom>
          <a:noFill/>
          <a:ln>
            <a:noFill/>
          </a:ln>
        </p:spPr>
        <p:txBody>
          <a:bodyPr wrap="square" rtlCol="0">
            <a:spAutoFit/>
          </a:bodyPr>
          <a:p>
            <a:r>
              <a:rPr lang="zh-CN" altLang="en-US" sz="2400" b="1" dirty="0">
                <a:solidFill>
                  <a:schemeClr val="tx1"/>
                </a:solidFill>
              </a:rPr>
              <a:t>最后一个问题</a:t>
            </a:r>
            <a:r>
              <a:rPr lang="en-US" altLang="zh-CN" sz="2400" b="1" dirty="0">
                <a:solidFill>
                  <a:schemeClr val="tx1"/>
                </a:solidFill>
              </a:rPr>
              <a:t>——————</a:t>
            </a:r>
            <a:r>
              <a:rPr lang="zh-CN" altLang="en-US" sz="2400" b="1" dirty="0">
                <a:solidFill>
                  <a:schemeClr val="tx1"/>
                </a:solidFill>
              </a:rPr>
              <a:t>谢廖沙的头发是什么颜色？（永远和颜色较真）</a:t>
            </a:r>
            <a:r>
              <a:rPr lang="en-US" altLang="zh-CN" sz="2400" b="1" dirty="0">
                <a:solidFill>
                  <a:schemeClr val="tx1"/>
                </a:solidFill>
              </a:rPr>
              <a:t>  </a:t>
            </a:r>
            <a:endParaRPr lang="en-US" altLang="zh-CN" sz="2400" b="1" dirty="0">
              <a:solidFill>
                <a:schemeClr val="tx1"/>
              </a:solidFill>
            </a:endParaRPr>
          </a:p>
        </p:txBody>
      </p:sp>
      <p:grpSp>
        <p:nvGrpSpPr>
          <p:cNvPr id="9" name="组合 8"/>
          <p:cNvGrpSpPr/>
          <p:nvPr/>
        </p:nvGrpSpPr>
        <p:grpSpPr>
          <a:xfrm>
            <a:off x="74295" y="200025"/>
            <a:ext cx="8999776" cy="1440180"/>
            <a:chOff x="1073" y="1088"/>
            <a:chExt cx="10041" cy="2268"/>
          </a:xfrm>
        </p:grpSpPr>
        <p:pic>
          <p:nvPicPr>
            <p:cNvPr id="11" name="图片 10" descr="摄图网_500850263"/>
            <p:cNvPicPr/>
            <p:nvPr/>
          </p:nvPicPr>
          <p:blipFill>
            <a:blip r:embed="rId2"/>
            <a:srcRect r="51208" b="66497"/>
            <a:stretch>
              <a:fillRect/>
            </a:stretch>
          </p:blipFill>
          <p:spPr>
            <a:xfrm>
              <a:off x="1073" y="1088"/>
              <a:ext cx="10041" cy="2268"/>
            </a:xfrm>
            <a:prstGeom prst="rect">
              <a:avLst/>
            </a:prstGeom>
          </p:spPr>
        </p:pic>
        <p:sp>
          <p:nvSpPr>
            <p:cNvPr id="16" name="文本框 15"/>
            <p:cNvSpPr txBox="1"/>
            <p:nvPr/>
          </p:nvSpPr>
          <p:spPr>
            <a:xfrm>
              <a:off x="4228" y="1341"/>
              <a:ext cx="6156" cy="1016"/>
            </a:xfrm>
            <a:prstGeom prst="rect">
              <a:avLst/>
            </a:prstGeom>
            <a:noFill/>
          </p:spPr>
          <p:txBody>
            <a:bodyPr wrap="square" rtlCol="0">
              <a:spAutoFit/>
            </a:bodyPr>
            <a:p>
              <a:r>
                <a:rPr lang="zh-CN" altLang="en-US" sz="3600" b="1" dirty="0" smtClean="0">
                  <a:latin typeface="微软雅黑" panose="020B0503020204020204" charset="-122"/>
                  <a:ea typeface="微软雅黑" panose="020B0503020204020204" charset="-122"/>
                </a:rPr>
                <a:t>抠细节</a:t>
              </a:r>
              <a:r>
                <a:rPr lang="en-US" altLang="zh-CN" sz="3600" b="1" dirty="0" smtClean="0">
                  <a:latin typeface="微软雅黑" panose="020B0503020204020204" charset="-122"/>
                  <a:ea typeface="微软雅黑" panose="020B0503020204020204" charset="-122"/>
                </a:rPr>
                <a:t>15 </a:t>
              </a:r>
              <a:endParaRPr lang="en-US" altLang="zh-CN" sz="3600" b="1" dirty="0" smtClean="0">
                <a:latin typeface="微软雅黑" panose="020B0503020204020204" charset="-122"/>
                <a:ea typeface="微软雅黑" panose="020B0503020204020204" charset="-122"/>
              </a:endParaRPr>
            </a:p>
          </p:txBody>
        </p:sp>
        <p:sp>
          <p:nvSpPr>
            <p:cNvPr id="17" name="矩形 16"/>
            <p:cNvSpPr/>
            <p:nvPr/>
          </p:nvSpPr>
          <p:spPr>
            <a:xfrm>
              <a:off x="7267" y="2357"/>
              <a:ext cx="3117" cy="919"/>
            </a:xfrm>
            <a:prstGeom prst="rect">
              <a:avLst/>
            </a:prstGeom>
          </p:spPr>
          <p:txBody>
            <a:bodyPr wrap="square">
              <a:spAutoFit/>
            </a:bodyPr>
            <a:p>
              <a:r>
                <a:rPr lang="zh-CN" altLang="en-US" sz="3200" b="1" dirty="0">
                  <a:solidFill>
                    <a:srgbClr val="CAB097"/>
                  </a:solidFill>
                  <a:latin typeface="微软雅黑" panose="020B0503020204020204" charset="-122"/>
                  <a:ea typeface="微软雅黑" panose="020B0503020204020204" charset="-122"/>
                </a:rPr>
                <a:t>划重点</a:t>
              </a:r>
              <a:r>
                <a:rPr lang="en-US" altLang="zh-CN" sz="3200" b="1" dirty="0">
                  <a:solidFill>
                    <a:srgbClr val="CAB097"/>
                  </a:solidFill>
                  <a:latin typeface="微软雅黑" panose="020B0503020204020204" charset="-122"/>
                  <a:ea typeface="微软雅黑" panose="020B0503020204020204" charset="-122"/>
                </a:rPr>
                <a:t>*1 </a:t>
              </a:r>
              <a:endParaRPr lang="zh-CN" altLang="en-US" sz="3200" b="1" dirty="0">
                <a:solidFill>
                  <a:srgbClr val="CAB097"/>
                </a:solidFill>
                <a:latin typeface="微软雅黑" panose="020B0503020204020204" charset="-122"/>
                <a:ea typeface="微软雅黑" panose="020B0503020204020204" charset="-122"/>
              </a:endParaRPr>
            </a:p>
          </p:txBody>
        </p:sp>
      </p:grpSp>
      <p:grpSp>
        <p:nvGrpSpPr>
          <p:cNvPr id="4" name="组合 3"/>
          <p:cNvGrpSpPr/>
          <p:nvPr/>
        </p:nvGrpSpPr>
        <p:grpSpPr>
          <a:xfrm>
            <a:off x="746760" y="2800350"/>
            <a:ext cx="10582275" cy="1566545"/>
            <a:chOff x="1360" y="4475"/>
            <a:chExt cx="16665" cy="2467"/>
          </a:xfrm>
        </p:grpSpPr>
        <p:sp>
          <p:nvSpPr>
            <p:cNvPr id="2" name="文本框 1"/>
            <p:cNvSpPr txBox="1"/>
            <p:nvPr/>
          </p:nvSpPr>
          <p:spPr>
            <a:xfrm>
              <a:off x="1360" y="4475"/>
              <a:ext cx="16665" cy="1307"/>
            </a:xfrm>
            <a:prstGeom prst="rect">
              <a:avLst/>
            </a:prstGeom>
            <a:noFill/>
          </p:spPr>
          <p:txBody>
            <a:bodyPr wrap="square" rtlCol="0">
              <a:spAutoFit/>
            </a:bodyPr>
            <a:p>
              <a:r>
                <a:rPr lang="zh-CN" altLang="en-US" sz="2400" b="1"/>
                <a:t>骑在马上的彼得留拉匪徒并不打算收住他的军刀，他俯这身子顺势在这少年人的长着淡黄色的头上削了一刀。</a:t>
              </a:r>
              <a:r>
                <a:rPr lang="en-US" altLang="zh-CN" sz="2400" b="1"/>
                <a:t>P.63</a:t>
              </a:r>
              <a:r>
                <a:rPr lang="zh-CN" altLang="en-US" sz="2400" b="1"/>
                <a:t>最后一段</a:t>
              </a:r>
              <a:endParaRPr lang="zh-CN" altLang="en-US" sz="2400" b="1"/>
            </a:p>
          </p:txBody>
        </p:sp>
        <p:sp>
          <p:nvSpPr>
            <p:cNvPr id="6" name="文本框 5"/>
            <p:cNvSpPr txBox="1"/>
            <p:nvPr/>
          </p:nvSpPr>
          <p:spPr>
            <a:xfrm>
              <a:off x="1360" y="6362"/>
              <a:ext cx="9243" cy="580"/>
            </a:xfrm>
            <a:prstGeom prst="rect">
              <a:avLst/>
            </a:prstGeom>
            <a:solidFill>
              <a:schemeClr val="accent3"/>
            </a:solidFill>
          </p:spPr>
          <p:txBody>
            <a:bodyPr wrap="square" rtlCol="0">
              <a:spAutoFit/>
            </a:bodyPr>
            <a:p>
              <a:r>
                <a:rPr lang="zh-CN" b="1">
                  <a:solidFill>
                    <a:schemeClr val="bg1"/>
                  </a:solidFill>
                </a:rPr>
                <a:t>答案：</a:t>
              </a:r>
              <a:r>
                <a:rPr lang="zh-CN" b="1">
                  <a:solidFill>
                    <a:srgbClr val="FFFF00"/>
                  </a:solidFill>
                </a:rPr>
                <a:t>淡黄色</a:t>
              </a:r>
              <a:r>
                <a:rPr lang="zh-CN" b="1">
                  <a:solidFill>
                    <a:schemeClr val="bg1"/>
                  </a:solidFill>
                </a:rPr>
                <a:t>头发</a:t>
              </a:r>
              <a:endParaRPr lang="zh-CN" b="1">
                <a:solidFill>
                  <a:schemeClr val="bg1"/>
                </a:solidFill>
              </a:endParaRPr>
            </a:p>
          </p:txBody>
        </p:sp>
      </p:gr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4" name="图片 3" descr="摄图网_500850263"/>
          <p:cNvPicPr>
            <a:picLocks noChangeAspect="1"/>
          </p:cNvPicPr>
          <p:nvPr/>
        </p:nvPicPr>
        <p:blipFill>
          <a:blip r:embed="rId1"/>
          <a:stretch>
            <a:fillRect/>
          </a:stretch>
        </p:blipFill>
        <p:spPr>
          <a:xfrm>
            <a:off x="4130675" y="1411605"/>
            <a:ext cx="3930650" cy="3852545"/>
          </a:xfrm>
          <a:prstGeom prst="ellipse">
            <a:avLst/>
          </a:prstGeom>
        </p:spPr>
      </p:pic>
      <p:sp>
        <p:nvSpPr>
          <p:cNvPr id="6" name="文本框 5"/>
          <p:cNvSpPr txBox="1"/>
          <p:nvPr/>
        </p:nvSpPr>
        <p:spPr>
          <a:xfrm>
            <a:off x="4204335" y="2561590"/>
            <a:ext cx="3783965" cy="768350"/>
          </a:xfrm>
          <a:prstGeom prst="rect">
            <a:avLst/>
          </a:prstGeom>
          <a:noFill/>
        </p:spPr>
        <p:txBody>
          <a:bodyPr vert="horz" wrap="square" rtlCol="0">
            <a:spAutoFit/>
          </a:bodyPr>
          <a:p>
            <a:pPr algn="ctr"/>
            <a:r>
              <a:rPr lang="en-US" altLang="zh-CN" sz="4400">
                <a:solidFill>
                  <a:srgbClr val="283234"/>
                </a:solidFill>
                <a:latin typeface="仓耳章鱼小丸子体 W01" panose="02020400000000000000" charset="-122"/>
                <a:ea typeface="仓耳章鱼小丸子体 W01" panose="02020400000000000000" charset="-122"/>
              </a:rPr>
              <a:t>Conclusion</a:t>
            </a:r>
            <a:endParaRPr lang="en-US" altLang="zh-CN" sz="4400">
              <a:solidFill>
                <a:srgbClr val="283234"/>
              </a:solidFill>
              <a:latin typeface="仓耳章鱼小丸子体 W01" panose="02020400000000000000" charset="-122"/>
              <a:ea typeface="仓耳章鱼小丸子体 W01" panose="02020400000000000000" charset="-122"/>
            </a:endParaRPr>
          </a:p>
        </p:txBody>
      </p:sp>
      <p:sp>
        <p:nvSpPr>
          <p:cNvPr id="5" name="文本框 4"/>
          <p:cNvSpPr txBox="1"/>
          <p:nvPr/>
        </p:nvSpPr>
        <p:spPr>
          <a:xfrm>
            <a:off x="4130675" y="3197860"/>
            <a:ext cx="3783965" cy="1445260"/>
          </a:xfrm>
          <a:prstGeom prst="rect">
            <a:avLst/>
          </a:prstGeom>
          <a:noFill/>
        </p:spPr>
        <p:txBody>
          <a:bodyPr vert="horz" wrap="square" rtlCol="0">
            <a:spAutoFit/>
          </a:bodyPr>
          <a:p>
            <a:pPr algn="ctr"/>
            <a:r>
              <a:rPr lang="en-US" altLang="zh-CN" sz="8800">
                <a:solidFill>
                  <a:srgbClr val="283234"/>
                </a:solidFill>
                <a:latin typeface="仓耳章鱼小丸子体 W01" panose="02020400000000000000" charset="-122"/>
                <a:ea typeface="仓耳章鱼小丸子体 W01" panose="02020400000000000000" charset="-122"/>
              </a:rPr>
              <a:t>03</a:t>
            </a:r>
            <a:endParaRPr lang="en-US" altLang="zh-CN" sz="8800">
              <a:solidFill>
                <a:srgbClr val="283234"/>
              </a:solidFill>
              <a:latin typeface="仓耳章鱼小丸子体 W01" panose="02020400000000000000" charset="-122"/>
              <a:ea typeface="仓耳章鱼小丸子体 W01" panose="02020400000000000000"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2" name="标题 1"/>
          <p:cNvSpPr>
            <a:spLocks noGrp="1"/>
          </p:cNvSpPr>
          <p:nvPr>
            <p:ph type="title"/>
          </p:nvPr>
        </p:nvSpPr>
        <p:spPr>
          <a:xfrm>
            <a:off x="-8890" y="6871335"/>
            <a:ext cx="12209780" cy="6097270"/>
          </a:xfrm>
        </p:spPr>
        <p:txBody>
          <a:bodyPr/>
          <a:p>
            <a:pPr algn="ctr"/>
            <a:r>
              <a:rPr lang="zh-CN" altLang="en-US">
                <a:solidFill>
                  <a:schemeClr val="bg1"/>
                </a:solidFill>
              </a:rPr>
              <a:t>这是总结：</a:t>
            </a:r>
            <a:br>
              <a:rPr lang="zh-CN" altLang="en-US">
                <a:solidFill>
                  <a:schemeClr val="bg1"/>
                </a:solidFill>
              </a:rPr>
            </a:br>
            <a:r>
              <a:rPr lang="zh-CN" altLang="en-US">
                <a:solidFill>
                  <a:schemeClr val="bg1"/>
                </a:solidFill>
              </a:rPr>
              <a:t>大家回忆一下讲了什么？</a:t>
            </a:r>
            <a:br>
              <a:rPr lang="zh-CN" altLang="en-US">
                <a:solidFill>
                  <a:schemeClr val="bg1"/>
                </a:solidFill>
              </a:rPr>
            </a:br>
            <a:r>
              <a:rPr lang="zh-CN" altLang="en-US">
                <a:solidFill>
                  <a:schemeClr val="bg1"/>
                </a:solidFill>
              </a:rPr>
              <a:t>我问了四种颜色：</a:t>
            </a:r>
            <a:r>
              <a:rPr lang="zh-CN" altLang="en-US">
                <a:solidFill>
                  <a:srgbClr val="FFFF66"/>
                </a:solidFill>
              </a:rPr>
              <a:t>一个</a:t>
            </a:r>
            <a:r>
              <a:rPr lang="zh-CN" altLang="en-US">
                <a:solidFill>
                  <a:srgbClr val="00B0F0"/>
                </a:solidFill>
              </a:rPr>
              <a:t>旗帜</a:t>
            </a:r>
            <a:r>
              <a:rPr lang="zh-CN" altLang="en-US">
                <a:solidFill>
                  <a:schemeClr val="bg1"/>
                </a:solidFill>
              </a:rPr>
              <a:t>，</a:t>
            </a:r>
            <a:r>
              <a:rPr lang="zh-CN" altLang="en-US">
                <a:solidFill>
                  <a:srgbClr val="00B0F0"/>
                </a:solidFill>
              </a:rPr>
              <a:t>两对</a:t>
            </a:r>
            <a:r>
              <a:rPr lang="zh-CN" altLang="en-US">
                <a:solidFill>
                  <a:srgbClr val="21FF06"/>
                </a:solidFill>
              </a:rPr>
              <a:t>眼睛</a:t>
            </a:r>
            <a:r>
              <a:rPr lang="zh-CN" altLang="en-US">
                <a:solidFill>
                  <a:schemeClr val="bg1"/>
                </a:solidFill>
              </a:rPr>
              <a:t>，</a:t>
            </a:r>
            <a:r>
              <a:rPr lang="zh-CN" altLang="en-US">
                <a:solidFill>
                  <a:schemeClr val="accent4">
                    <a:lumMod val="60000"/>
                    <a:lumOff val="40000"/>
                  </a:schemeClr>
                </a:solidFill>
              </a:rPr>
              <a:t>一头头发</a:t>
            </a:r>
            <a:br>
              <a:rPr lang="zh-CN" altLang="en-US">
                <a:solidFill>
                  <a:schemeClr val="bg1"/>
                </a:solidFill>
              </a:rPr>
            </a:br>
            <a:r>
              <a:rPr lang="zh-CN" altLang="en-US">
                <a:solidFill>
                  <a:schemeClr val="bg1"/>
                </a:solidFill>
              </a:rPr>
              <a:t>还补充了两个问题：</a:t>
            </a:r>
            <a:r>
              <a:rPr lang="en-US" altLang="zh-CN">
                <a:solidFill>
                  <a:schemeClr val="bg1"/>
                </a:solidFill>
              </a:rPr>
              <a:t>1</a:t>
            </a:r>
            <a:r>
              <a:rPr>
                <a:solidFill>
                  <a:schemeClr val="bg1"/>
                </a:solidFill>
              </a:rPr>
              <a:t>、为什么要屠杀犹太人。</a:t>
            </a:r>
            <a:r>
              <a:rPr lang="en-US" altLang="zh-CN">
                <a:solidFill>
                  <a:schemeClr val="bg1"/>
                </a:solidFill>
              </a:rPr>
              <a:t>2</a:t>
            </a:r>
            <a:r>
              <a:rPr>
                <a:solidFill>
                  <a:schemeClr val="bg1"/>
                </a:solidFill>
              </a:rPr>
              <a:t>、丽娃被杀细节。</a:t>
            </a:r>
            <a:br>
              <a:rPr>
                <a:solidFill>
                  <a:schemeClr val="bg1"/>
                </a:solidFill>
              </a:rPr>
            </a:br>
            <a:r>
              <a:rPr>
                <a:solidFill>
                  <a:schemeClr val="bg1"/>
                </a:solidFill>
              </a:rPr>
              <a:t>还讲了好多好多干货，回去要慢慢消化。</a:t>
            </a:r>
            <a:br>
              <a:rPr>
                <a:solidFill>
                  <a:schemeClr val="bg1"/>
                </a:solidFill>
              </a:rPr>
            </a:br>
            <a:r>
              <a:rPr>
                <a:solidFill>
                  <a:schemeClr val="bg1"/>
                </a:solidFill>
              </a:rPr>
              <a:t>因为原文是找的网络上的，所以与书本有出入，一切记书上为准</a:t>
            </a:r>
            <a:br>
              <a:rPr>
                <a:solidFill>
                  <a:schemeClr val="bg1"/>
                </a:solidFill>
              </a:rPr>
            </a:br>
            <a:r>
              <a:rPr lang="en-US" altLang="zh-CN">
                <a:solidFill>
                  <a:schemeClr val="bg1"/>
                </a:solidFill>
              </a:rPr>
              <a:t>…………</a:t>
            </a:r>
            <a:br>
              <a:rPr>
                <a:solidFill>
                  <a:schemeClr val="bg1"/>
                </a:solidFill>
              </a:rPr>
            </a:br>
            <a:r>
              <a:rPr>
                <a:solidFill>
                  <a:schemeClr val="bg1"/>
                </a:solidFill>
              </a:rPr>
              <a:t>不知道我这么讲</a:t>
            </a:r>
            <a:br>
              <a:rPr>
                <a:solidFill>
                  <a:schemeClr val="bg1"/>
                </a:solidFill>
              </a:rPr>
            </a:br>
            <a:r>
              <a:rPr>
                <a:solidFill>
                  <a:schemeClr val="bg1"/>
                </a:solidFill>
              </a:rPr>
              <a:t>会给讲第五章的人多大压力。</a:t>
            </a:r>
            <a:br>
              <a:rPr>
                <a:solidFill>
                  <a:schemeClr val="bg1"/>
                </a:solidFill>
              </a:rPr>
            </a:br>
            <a:r>
              <a:rPr lang="en-US" altLang="zh-CN">
                <a:solidFill>
                  <a:schemeClr val="bg1"/>
                </a:solidFill>
              </a:rPr>
              <a:t>…………</a:t>
            </a:r>
            <a:br>
              <a:rPr lang="en-US" altLang="zh-CN">
                <a:solidFill>
                  <a:schemeClr val="bg1"/>
                </a:solidFill>
              </a:rPr>
            </a:br>
            <a:r>
              <a:rPr>
                <a:solidFill>
                  <a:schemeClr val="bg1"/>
                </a:solidFill>
              </a:rPr>
              <a:t>后面还有最后一页</a:t>
            </a:r>
            <a:endParaRPr>
              <a:solidFill>
                <a:schemeClr val="bg1"/>
              </a:solidFill>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grpId="0" nodeType="withEffect">
                                  <p:stCondLst>
                                    <p:cond delay="0"/>
                                  </p:stCondLst>
                                  <p:childTnLst>
                                    <p:animMotion origin="layout" path="M -0.001406 0.479167 L -0.000781 -0.923333 " pathEditMode="relative" rAng="0" ptsTypes="">
                                      <p:cBhvr>
                                        <p:cTn id="6" dur="10000" fill="hold"/>
                                        <p:tgtEl>
                                          <p:spTgt spid="2"/>
                                        </p:tgtEl>
                                        <p:attrNameLst>
                                          <p:attrName>ppt_x</p:attrName>
                                          <p:attrName>ppt_y</p:attrName>
                                        </p:attrNameLst>
                                      </p:cBhvr>
                                      <p:rCtr x="0" y="-70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p:sp>
        <p:nvSpPr>
          <p:cNvPr id="4" name="文本框 3"/>
          <p:cNvSpPr txBox="1"/>
          <p:nvPr/>
        </p:nvSpPr>
        <p:spPr>
          <a:xfrm>
            <a:off x="579755" y="7324090"/>
            <a:ext cx="11033125" cy="4523105"/>
          </a:xfrm>
          <a:prstGeom prst="rect">
            <a:avLst/>
          </a:prstGeom>
          <a:noFill/>
        </p:spPr>
        <p:txBody>
          <a:bodyPr wrap="square" rtlCol="0">
            <a:spAutoFit/>
            <a:scene3d>
              <a:camera prst="orthographicFront"/>
              <a:lightRig rig="threePt" dir="t"/>
            </a:scene3d>
          </a:bodyPr>
          <a:p>
            <a:pPr algn="ctr"/>
            <a:r>
              <a:rPr lang="zh-CN" altLang="en-US" sz="4800" b="1">
                <a:solidFill>
                  <a:schemeClr val="bg1"/>
                </a:solidFill>
                <a:effectLst>
                  <a:outerShdw blurRad="38100" dist="19050" dir="2700000" algn="tl" rotWithShape="0">
                    <a:schemeClr val="dk1">
                      <a:alpha val="40000"/>
                    </a:schemeClr>
                  </a:outerShdw>
                </a:effectLst>
              </a:rPr>
              <a:t>《钢铁是怎样炼成的》</a:t>
            </a:r>
            <a:endParaRPr lang="zh-CN" altLang="en-US" sz="4800" b="1">
              <a:solidFill>
                <a:schemeClr val="bg1"/>
              </a:solidFill>
              <a:effectLst>
                <a:outerShdw blurRad="38100" dist="19050" dir="2700000" algn="tl" rotWithShape="0">
                  <a:schemeClr val="dk1">
                    <a:alpha val="40000"/>
                  </a:schemeClr>
                </a:outerShdw>
              </a:effectLst>
            </a:endParaRPr>
          </a:p>
          <a:p>
            <a:pPr algn="ctr"/>
            <a:r>
              <a:rPr lang="zh-CN" altLang="en-US" sz="3600" b="1">
                <a:solidFill>
                  <a:schemeClr val="bg1"/>
                </a:solidFill>
                <a:effectLst>
                  <a:outerShdw blurRad="38100" dist="19050" dir="2700000" algn="tl" rotWithShape="0">
                    <a:schemeClr val="dk1">
                      <a:alpha val="40000"/>
                    </a:schemeClr>
                  </a:outerShdw>
                </a:effectLst>
              </a:rPr>
              <a:t>尼古拉</a:t>
            </a:r>
            <a:r>
              <a:rPr lang="en-US" altLang="zh-CN" sz="3600" b="1">
                <a:solidFill>
                  <a:schemeClr val="bg1"/>
                </a:solidFill>
                <a:effectLst>
                  <a:outerShdw blurRad="38100" dist="19050" dir="2700000" algn="tl" rotWithShape="0">
                    <a:schemeClr val="dk1">
                      <a:alpha val="40000"/>
                    </a:schemeClr>
                  </a:outerShdw>
                </a:effectLst>
              </a:rPr>
              <a:t>·</a:t>
            </a:r>
            <a:r>
              <a:rPr lang="zh-CN" altLang="en-US" sz="3600" b="1">
                <a:solidFill>
                  <a:schemeClr val="bg1"/>
                </a:solidFill>
                <a:effectLst>
                  <a:outerShdw blurRad="38100" dist="19050" dir="2700000" algn="tl" rotWithShape="0">
                    <a:schemeClr val="dk1">
                      <a:alpha val="40000"/>
                    </a:schemeClr>
                  </a:outerShdw>
                </a:effectLst>
              </a:rPr>
              <a:t>奥斯特洛夫斯基</a:t>
            </a:r>
            <a:r>
              <a:rPr lang="en-US" altLang="zh-CN" sz="3600" b="1">
                <a:solidFill>
                  <a:schemeClr val="bg1"/>
                </a:solidFill>
                <a:effectLst>
                  <a:outerShdw blurRad="38100" dist="19050" dir="2700000" algn="tl" rotWithShape="0">
                    <a:schemeClr val="dk1">
                      <a:alpha val="40000"/>
                    </a:schemeClr>
                  </a:outerShdw>
                </a:effectLst>
              </a:rPr>
              <a:t>—</a:t>
            </a:r>
            <a:r>
              <a:rPr lang="zh-CN" altLang="en-US" sz="3600" b="1">
                <a:solidFill>
                  <a:schemeClr val="bg1"/>
                </a:solidFill>
                <a:effectLst>
                  <a:outerShdw blurRad="38100" dist="19050" dir="2700000" algn="tl" rotWithShape="0">
                    <a:schemeClr val="dk1">
                      <a:alpha val="40000"/>
                    </a:schemeClr>
                  </a:outerShdw>
                </a:effectLst>
              </a:rPr>
              <a:t>著</a:t>
            </a:r>
            <a:endParaRPr lang="zh-CN" altLang="en-US" sz="3600" b="1">
              <a:solidFill>
                <a:schemeClr val="bg1"/>
              </a:solidFill>
              <a:effectLst>
                <a:outerShdw blurRad="38100" dist="19050" dir="2700000" algn="tl" rotWithShape="0">
                  <a:schemeClr val="dk1">
                    <a:alpha val="40000"/>
                  </a:schemeClr>
                </a:outerShdw>
              </a:effectLst>
            </a:endParaRPr>
          </a:p>
          <a:p>
            <a:pPr algn="ctr"/>
            <a:r>
              <a:rPr lang="zh-CN" altLang="en-US" sz="3600" b="1">
                <a:solidFill>
                  <a:schemeClr val="bg1"/>
                </a:solidFill>
                <a:effectLst>
                  <a:outerShdw blurRad="38100" dist="19050" dir="2700000" algn="tl" rotWithShape="0">
                    <a:schemeClr val="dk1">
                      <a:alpha val="40000"/>
                    </a:schemeClr>
                  </a:outerShdw>
                </a:effectLst>
              </a:rPr>
              <a:t>第四章</a:t>
            </a:r>
            <a:r>
              <a:rPr lang="en-US" altLang="zh-CN" sz="3600" b="1">
                <a:solidFill>
                  <a:schemeClr val="bg1"/>
                </a:solidFill>
                <a:effectLst>
                  <a:outerShdw blurRad="38100" dist="19050" dir="2700000" algn="tl" rotWithShape="0">
                    <a:schemeClr val="dk1">
                      <a:alpha val="40000"/>
                    </a:schemeClr>
                  </a:outerShdw>
                </a:effectLst>
              </a:rPr>
              <a:t>·</a:t>
            </a:r>
            <a:r>
              <a:rPr lang="zh-CN" altLang="en-US" sz="3600" b="1">
                <a:solidFill>
                  <a:schemeClr val="bg1"/>
                </a:solidFill>
                <a:effectLst>
                  <a:outerShdw blurRad="38100" dist="19050" dir="2700000" algn="tl" rotWithShape="0">
                    <a:schemeClr val="dk1">
                      <a:alpha val="40000"/>
                    </a:schemeClr>
                  </a:outerShdw>
                </a:effectLst>
              </a:rPr>
              <a:t>解析</a:t>
            </a:r>
            <a:endParaRPr lang="zh-CN" altLang="en-US" sz="3600" b="1">
              <a:solidFill>
                <a:schemeClr val="bg1"/>
              </a:solidFill>
              <a:effectLst>
                <a:outerShdw blurRad="38100" dist="19050" dir="2700000" algn="tl" rotWithShape="0">
                  <a:schemeClr val="dk1">
                    <a:alpha val="40000"/>
                  </a:schemeClr>
                </a:outerShdw>
              </a:effectLst>
            </a:endParaRPr>
          </a:p>
          <a:p>
            <a:pPr algn="l"/>
            <a:r>
              <a:rPr lang="zh-CN" altLang="en-US" sz="2400" b="1">
                <a:solidFill>
                  <a:schemeClr val="bg1"/>
                </a:solidFill>
                <a:effectLst>
                  <a:outerShdw blurRad="38100" dist="19050" dir="2700000" algn="tl" rotWithShape="0">
                    <a:schemeClr val="dk1">
                      <a:alpha val="40000"/>
                    </a:schemeClr>
                  </a:outerShdw>
                </a:effectLst>
              </a:rPr>
              <a:t>谭佑晨</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主讲  谭佑晨</a:t>
            </a:r>
            <a:r>
              <a:rPr lang="en-US" altLang="zh-CN" sz="2400" b="1">
                <a:solidFill>
                  <a:schemeClr val="bg1"/>
                </a:solidFill>
                <a:effectLst>
                  <a:outerShdw blurRad="38100" dist="19050" dir="2700000" algn="tl" rotWithShape="0">
                    <a:schemeClr val="dk1">
                      <a:alpha val="40000"/>
                    </a:schemeClr>
                  </a:outerShdw>
                </a:effectLst>
              </a:rPr>
              <a:t>-PPT  </a:t>
            </a:r>
            <a:r>
              <a:rPr lang="zh-CN" altLang="en-US" sz="2400" b="1">
                <a:solidFill>
                  <a:schemeClr val="bg1"/>
                </a:solidFill>
                <a:effectLst>
                  <a:outerShdw blurRad="38100" dist="19050" dir="2700000" algn="tl" rotWithShape="0">
                    <a:schemeClr val="dk1">
                      <a:alpha val="40000"/>
                    </a:schemeClr>
                  </a:outerShdw>
                </a:effectLst>
              </a:rPr>
              <a:t>谭佑晨</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动画  谭佑晨</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字幕  谭佑晨</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资料  谭佑晨</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细节</a:t>
            </a:r>
            <a:endParaRPr lang="zh-CN" altLang="en-US" sz="2400" b="1">
              <a:solidFill>
                <a:schemeClr val="bg1"/>
              </a:solidFill>
              <a:effectLst>
                <a:outerShdw blurRad="38100" dist="19050" dir="2700000" algn="tl" rotWithShape="0">
                  <a:schemeClr val="dk1">
                    <a:alpha val="40000"/>
                  </a:schemeClr>
                </a:outerShdw>
              </a:effectLst>
            </a:endParaRPr>
          </a:p>
          <a:p>
            <a:pPr algn="l"/>
            <a:r>
              <a:rPr lang="zh-CN" altLang="en-US" sz="2400" b="1">
                <a:solidFill>
                  <a:schemeClr val="bg1"/>
                </a:solidFill>
                <a:effectLst>
                  <a:outerShdw blurRad="38100" dist="19050" dir="2700000" algn="tl" rotWithShape="0">
                    <a:schemeClr val="dk1">
                      <a:alpha val="40000"/>
                    </a:schemeClr>
                  </a:outerShdw>
                </a:effectLst>
              </a:rPr>
              <a:t>谭佑晨</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找图  谭佑晨</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打字  谭佑晨</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研读  谭佑晨</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娱乐  谭佑晨</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排版  谭佑晨</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剪切感谢下列几乎没帮过我的组员：</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王佳研</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杨淑然</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朱雨晴</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朱博文</a:t>
            </a:r>
            <a:r>
              <a:rPr lang="en-US" altLang="zh-CN" sz="2400" b="1">
                <a:solidFill>
                  <a:schemeClr val="bg1"/>
                </a:solidFill>
                <a:effectLst>
                  <a:outerShdw blurRad="38100" dist="19050" dir="2700000" algn="tl" rotWithShape="0">
                    <a:schemeClr val="dk1">
                      <a:alpha val="40000"/>
                    </a:schemeClr>
                  </a:outerShdw>
                </a:effectLst>
              </a:rPr>
              <a:t>@</a:t>
            </a:r>
            <a:r>
              <a:rPr lang="zh-CN" altLang="en-US" sz="2400" b="1">
                <a:solidFill>
                  <a:schemeClr val="bg1"/>
                </a:solidFill>
                <a:effectLst>
                  <a:outerShdw blurRad="38100" dist="19050" dir="2700000" algn="tl" rotWithShape="0">
                    <a:schemeClr val="dk1">
                      <a:alpha val="40000"/>
                    </a:schemeClr>
                  </a:outerShdw>
                </a:effectLst>
              </a:rPr>
              <a:t>黄梓晗？</a:t>
            </a:r>
            <a:endParaRPr lang="zh-CN" altLang="en-US" sz="2400" b="1">
              <a:solidFill>
                <a:schemeClr val="bg1"/>
              </a:solidFill>
              <a:effectLst>
                <a:outerShdw blurRad="38100" dist="19050" dir="2700000" algn="tl" rotWithShape="0">
                  <a:schemeClr val="dk1">
                    <a:alpha val="40000"/>
                  </a:schemeClr>
                </a:outerShdw>
              </a:effectLst>
            </a:endParaRPr>
          </a:p>
          <a:p>
            <a:pPr algn="ctr"/>
            <a:r>
              <a:rPr lang="zh-CN" altLang="en-US" sz="2400" b="1">
                <a:solidFill>
                  <a:schemeClr val="bg1"/>
                </a:solidFill>
                <a:effectLst>
                  <a:outerShdw blurRad="38100" dist="19050" dir="2700000" algn="tl" rotWithShape="0">
                    <a:schemeClr val="dk1">
                      <a:alpha val="40000"/>
                    </a:schemeClr>
                  </a:outerShdw>
                </a:effectLst>
              </a:rPr>
              <a:t>（以上成员如打错字请见谅）（如有成员多打少打请见谅）</a:t>
            </a:r>
            <a:endParaRPr lang="zh-CN" altLang="en-US" sz="2400" b="1">
              <a:solidFill>
                <a:schemeClr val="bg1"/>
              </a:solidFill>
              <a:effectLst>
                <a:outerShdw blurRad="38100" dist="19050" dir="2700000" algn="tl" rotWithShape="0">
                  <a:schemeClr val="dk1">
                    <a:alpha val="40000"/>
                  </a:schemeClr>
                </a:outerShdw>
              </a:effectLst>
            </a:endParaRPr>
          </a:p>
          <a:p>
            <a:pPr algn="ctr"/>
            <a:r>
              <a:rPr lang="zh-CN" altLang="en-US" sz="3600" b="1">
                <a:solidFill>
                  <a:schemeClr val="bg1"/>
                </a:solidFill>
                <a:effectLst>
                  <a:outerShdw blurRad="38100" dist="19050" dir="2700000" algn="tl" rotWithShape="0">
                    <a:schemeClr val="dk1">
                      <a:alpha val="40000"/>
                    </a:schemeClr>
                  </a:outerShdw>
                </a:effectLst>
              </a:rPr>
              <a:t>感谢主导复习的：郑老师</a:t>
            </a:r>
            <a:endParaRPr lang="zh-CN" altLang="en-US" sz="3600" b="1">
              <a:solidFill>
                <a:schemeClr val="bg1"/>
              </a:solidFill>
              <a:effectLst>
                <a:outerShdw blurRad="38100" dist="19050" dir="2700000" algn="tl" rotWithShape="0">
                  <a:schemeClr val="dk1">
                    <a:alpha val="40000"/>
                  </a:schemeClr>
                </a:outerShdw>
              </a:effectLst>
            </a:endParaRPr>
          </a:p>
          <a:p>
            <a:pPr algn="ctr"/>
            <a:r>
              <a:rPr lang="zh-CN" altLang="en-US" sz="3600" b="1">
                <a:solidFill>
                  <a:schemeClr val="bg1"/>
                </a:solidFill>
                <a:effectLst>
                  <a:outerShdw blurRad="38100" dist="19050" dir="2700000" algn="tl" rotWithShape="0">
                    <a:schemeClr val="dk1">
                      <a:alpha val="40000"/>
                    </a:schemeClr>
                  </a:outerShdw>
                </a:effectLst>
              </a:rPr>
              <a:t>为后面讲第五章的人捏把汗</a:t>
            </a:r>
            <a:endParaRPr lang="zh-CN" altLang="en-US" sz="3600" b="1">
              <a:solidFill>
                <a:schemeClr val="bg1"/>
              </a:solidFill>
              <a:effectLst>
                <a:outerShdw blurRad="38100" dist="19050" dir="2700000" algn="tl" rotWithShape="0">
                  <a:schemeClr val="dk1">
                    <a:alpha val="40000"/>
                  </a:schemeClr>
                </a:outerShdw>
              </a:effectLst>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grpId="0" nodeType="withEffect">
                                  <p:stCondLst>
                                    <p:cond delay="0"/>
                                  </p:stCondLst>
                                  <p:childTnLst>
                                    <p:animMotion origin="layout" path="M 0.000000 0.000000 L 0.004792 -0.871944 " pathEditMode="relative" rAng="0" ptsTypes="">
                                      <p:cBhvr>
                                        <p:cTn id="6" dur="25000" fill="hold"/>
                                        <p:tgtEl>
                                          <p:spTgt spid="4"/>
                                        </p:tgtEl>
                                        <p:attrNameLst>
                                          <p:attrName>ppt_x</p:attrName>
                                          <p:attrName>ppt_y</p:attrName>
                                        </p:attrNameLst>
                                      </p:cBhvr>
                                      <p:rCtr x="0" y="-5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 name="图片 1" descr="摄图网_500850263"/>
          <p:cNvPicPr>
            <a:picLocks noChangeAspect="1"/>
          </p:cNvPicPr>
          <p:nvPr/>
        </p:nvPicPr>
        <p:blipFill>
          <a:blip r:embed="rId1"/>
          <a:srcRect r="51208" b="66497"/>
          <a:stretch>
            <a:fillRect/>
          </a:stretch>
        </p:blipFill>
        <p:spPr>
          <a:xfrm>
            <a:off x="681355" y="690880"/>
            <a:ext cx="4429125" cy="1389380"/>
          </a:xfrm>
          <a:prstGeom prst="rect">
            <a:avLst/>
          </a:prstGeom>
        </p:spPr>
      </p:pic>
      <p:sp>
        <p:nvSpPr>
          <p:cNvPr id="14" name="矩形 13"/>
          <p:cNvSpPr/>
          <p:nvPr/>
        </p:nvSpPr>
        <p:spPr>
          <a:xfrm>
            <a:off x="1631043" y="1093252"/>
            <a:ext cx="3562985" cy="583565"/>
          </a:xfrm>
          <a:prstGeom prst="rect">
            <a:avLst/>
          </a:prstGeom>
        </p:spPr>
        <p:txBody>
          <a:bodyPr wrap="none">
            <a:spAutoFit/>
          </a:bodyPr>
          <a:p>
            <a:r>
              <a:rPr lang="en-US" altLang="zh-CN" sz="3200" b="1" dirty="0">
                <a:solidFill>
                  <a:schemeClr val="tx1"/>
                </a:solidFill>
                <a:effectLst/>
                <a:latin typeface="微软雅黑" panose="020B0503020204020204" charset="-122"/>
                <a:ea typeface="微软雅黑" panose="020B0503020204020204" charset="-122"/>
              </a:rPr>
              <a:t>   </a:t>
            </a:r>
            <a:r>
              <a:rPr lang="zh-CN" altLang="en-US" sz="3200" b="1" dirty="0">
                <a:solidFill>
                  <a:schemeClr val="tx1"/>
                </a:solidFill>
                <a:effectLst/>
                <a:latin typeface="微软雅黑" panose="020B0503020204020204" charset="-122"/>
                <a:ea typeface="微软雅黑" panose="020B0503020204020204" charset="-122"/>
              </a:rPr>
              <a:t>大框架人物关系</a:t>
            </a:r>
            <a:r>
              <a:rPr lang="en-US" altLang="zh-CN" sz="3200" b="1" dirty="0">
                <a:solidFill>
                  <a:srgbClr val="CAB097"/>
                </a:solidFill>
                <a:latin typeface="微软雅黑" panose="020B0503020204020204" charset="-122"/>
                <a:ea typeface="微软雅黑" panose="020B0503020204020204" charset="-122"/>
              </a:rPr>
              <a:t> </a:t>
            </a:r>
            <a:endParaRPr lang="zh-CN" altLang="en-US" sz="3200" b="1" dirty="0">
              <a:solidFill>
                <a:srgbClr val="CAB097"/>
              </a:solidFill>
              <a:latin typeface="微软雅黑" panose="020B0503020204020204" charset="-122"/>
              <a:ea typeface="微软雅黑" panose="020B0503020204020204" charset="-122"/>
            </a:endParaRPr>
          </a:p>
        </p:txBody>
      </p:sp>
      <p:grpSp>
        <p:nvGrpSpPr>
          <p:cNvPr id="44" name="组合 43"/>
          <p:cNvGrpSpPr/>
          <p:nvPr/>
        </p:nvGrpSpPr>
        <p:grpSpPr>
          <a:xfrm>
            <a:off x="2225675" y="2908935"/>
            <a:ext cx="7741285" cy="2700020"/>
            <a:chOff x="3881" y="4793"/>
            <a:chExt cx="12191" cy="4252"/>
          </a:xfrm>
        </p:grpSpPr>
        <p:sp>
          <p:nvSpPr>
            <p:cNvPr id="3" name="椭圆 2"/>
            <p:cNvSpPr/>
            <p:nvPr/>
          </p:nvSpPr>
          <p:spPr>
            <a:xfrm>
              <a:off x="3881" y="4793"/>
              <a:ext cx="4252" cy="4252"/>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34" name="椭圆 33"/>
            <p:cNvSpPr/>
            <p:nvPr/>
          </p:nvSpPr>
          <p:spPr>
            <a:xfrm>
              <a:off x="11820" y="4793"/>
              <a:ext cx="4252" cy="4252"/>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35" name="左右箭头 34"/>
            <p:cNvSpPr/>
            <p:nvPr/>
          </p:nvSpPr>
          <p:spPr>
            <a:xfrm>
              <a:off x="8424" y="6060"/>
              <a:ext cx="3090" cy="1717"/>
            </a:xfrm>
            <a:prstGeom prst="leftRight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36" name="文本框 35"/>
            <p:cNvSpPr txBox="1"/>
            <p:nvPr/>
          </p:nvSpPr>
          <p:spPr>
            <a:xfrm>
              <a:off x="9163" y="6614"/>
              <a:ext cx="1585" cy="580"/>
            </a:xfrm>
            <a:prstGeom prst="rect">
              <a:avLst/>
            </a:prstGeom>
            <a:noFill/>
          </p:spPr>
          <p:txBody>
            <a:bodyPr wrap="square" rtlCol="0">
              <a:spAutoFit/>
            </a:bodyPr>
            <a:p>
              <a:r>
                <a:rPr lang="en-US" altLang="zh-CN"/>
                <a:t>   </a:t>
              </a:r>
              <a:r>
                <a:rPr lang="zh-CN" altLang="en-US"/>
                <a:t>对立</a:t>
              </a:r>
              <a:endParaRPr lang="zh-CN" altLang="en-US"/>
            </a:p>
          </p:txBody>
        </p:sp>
        <p:sp>
          <p:nvSpPr>
            <p:cNvPr id="37" name="文本框 36"/>
            <p:cNvSpPr txBox="1"/>
            <p:nvPr/>
          </p:nvSpPr>
          <p:spPr>
            <a:xfrm>
              <a:off x="4726" y="6629"/>
              <a:ext cx="2562" cy="580"/>
            </a:xfrm>
            <a:prstGeom prst="rect">
              <a:avLst/>
            </a:prstGeom>
            <a:noFill/>
          </p:spPr>
          <p:txBody>
            <a:bodyPr wrap="square" rtlCol="0">
              <a:spAutoFit/>
            </a:bodyPr>
            <a:p>
              <a:r>
                <a:rPr lang="zh-CN" altLang="en-US"/>
                <a:t>彼得留拉匪兵</a:t>
              </a:r>
              <a:endParaRPr lang="zh-CN" altLang="en-US"/>
            </a:p>
          </p:txBody>
        </p:sp>
        <p:sp>
          <p:nvSpPr>
            <p:cNvPr id="43" name="文本框 42"/>
            <p:cNvSpPr txBox="1"/>
            <p:nvPr/>
          </p:nvSpPr>
          <p:spPr>
            <a:xfrm>
              <a:off x="12824" y="6614"/>
              <a:ext cx="2245" cy="580"/>
            </a:xfrm>
            <a:prstGeom prst="rect">
              <a:avLst/>
            </a:prstGeom>
            <a:noFill/>
          </p:spPr>
          <p:txBody>
            <a:bodyPr wrap="square" rtlCol="0">
              <a:spAutoFit/>
            </a:bodyPr>
            <a:p>
              <a:r>
                <a:rPr lang="zh-CN" altLang="en-US"/>
                <a:t>布尔什维克</a:t>
              </a:r>
              <a:endParaRPr lang="zh-CN" altLang="en-US"/>
            </a:p>
          </p:txBody>
        </p:sp>
      </p:gr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9" name="TextBox 28"/>
          <p:cNvSpPr txBox="1"/>
          <p:nvPr/>
        </p:nvSpPr>
        <p:spPr>
          <a:xfrm>
            <a:off x="1196975" y="1070610"/>
            <a:ext cx="3574415" cy="501650"/>
          </a:xfrm>
          <a:prstGeom prst="rect">
            <a:avLst/>
          </a:prstGeom>
          <a:solidFill>
            <a:srgbClr val="E4D7CB"/>
          </a:solidFill>
        </p:spPr>
        <p:txBody>
          <a:bodyPr wrap="square" rtlCol="0">
            <a:spAutoFit/>
          </a:bodyPr>
          <a:p>
            <a:pPr algn="l"/>
            <a:r>
              <a:rPr lang="en-US" altLang="zh-CN" sz="2665" b="1" dirty="0" smtClean="0">
                <a:solidFill>
                  <a:srgbClr val="403D3C"/>
                </a:solidFill>
                <a:latin typeface="锐字荣光粗黑简1.0" panose="02000500000000000000" charset="-122"/>
                <a:ea typeface="锐字荣光粗黑简1.0" panose="02000500000000000000" charset="-122"/>
                <a:cs typeface="Mangal" panose="02040503050203030202" pitchFamily="18" charset="0"/>
              </a:rPr>
              <a:t>“</a:t>
            </a:r>
            <a:r>
              <a:rPr lang="zh-CN" altLang="en-US" sz="2665" b="1" dirty="0" smtClean="0">
                <a:solidFill>
                  <a:srgbClr val="403D3C"/>
                </a:solidFill>
                <a:latin typeface="锐字荣光粗黑简1.0" panose="02000500000000000000" charset="-122"/>
                <a:ea typeface="锐字荣光粗黑简1.0" panose="02000500000000000000" charset="-122"/>
                <a:cs typeface="Mangal" panose="02040503050203030202" pitchFamily="18" charset="0"/>
              </a:rPr>
              <a:t>白军</a:t>
            </a:r>
            <a:r>
              <a:rPr lang="en-US" altLang="zh-CN" sz="2665" b="1" dirty="0" smtClean="0">
                <a:solidFill>
                  <a:srgbClr val="403D3C"/>
                </a:solidFill>
                <a:latin typeface="锐字荣光粗黑简1.0" panose="02000500000000000000" charset="-122"/>
                <a:ea typeface="锐字荣光粗黑简1.0" panose="02000500000000000000" charset="-122"/>
                <a:cs typeface="Mangal" panose="02040503050203030202" pitchFamily="18" charset="0"/>
              </a:rPr>
              <a:t>”</a:t>
            </a:r>
            <a:r>
              <a:rPr lang="zh-CN" altLang="en-US" sz="2665" b="1" dirty="0" smtClean="0">
                <a:solidFill>
                  <a:srgbClr val="403D3C"/>
                </a:solidFill>
                <a:latin typeface="锐字荣光粗黑简1.0" panose="02000500000000000000" charset="-122"/>
                <a:ea typeface="锐字荣光粗黑简1.0" panose="02000500000000000000" charset="-122"/>
                <a:cs typeface="Mangal" panose="02040503050203030202" pitchFamily="18" charset="0"/>
              </a:rPr>
              <a:t>人物关系图</a:t>
            </a:r>
            <a:endParaRPr lang="en-US" altLang="zh-CN" sz="2665" b="1" dirty="0" smtClean="0">
              <a:solidFill>
                <a:srgbClr val="403D3C"/>
              </a:solidFill>
              <a:latin typeface="锐字荣光粗黑简1.0" panose="02000500000000000000" charset="-122"/>
              <a:ea typeface="锐字荣光粗黑简1.0" panose="02000500000000000000" charset="-122"/>
              <a:cs typeface="Mangal" panose="02040503050203030202" pitchFamily="18" charset="0"/>
            </a:endParaRPr>
          </a:p>
        </p:txBody>
      </p:sp>
      <p:grpSp>
        <p:nvGrpSpPr>
          <p:cNvPr id="87" name="组合 86"/>
          <p:cNvGrpSpPr/>
          <p:nvPr/>
        </p:nvGrpSpPr>
        <p:grpSpPr>
          <a:xfrm>
            <a:off x="1773555" y="2170430"/>
            <a:ext cx="5500370" cy="3589020"/>
            <a:chOff x="2799" y="3973"/>
            <a:chExt cx="8662" cy="5652"/>
          </a:xfrm>
        </p:grpSpPr>
        <p:sp>
          <p:nvSpPr>
            <p:cNvPr id="8" name="椭圆 7"/>
            <p:cNvSpPr/>
            <p:nvPr/>
          </p:nvSpPr>
          <p:spPr>
            <a:xfrm>
              <a:off x="2799" y="3973"/>
              <a:ext cx="8662" cy="5652"/>
            </a:xfrm>
            <a:prstGeom prst="ellipse">
              <a:avLst/>
            </a:prstGeom>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75" name="文本框 74"/>
            <p:cNvSpPr txBox="1"/>
            <p:nvPr/>
          </p:nvSpPr>
          <p:spPr>
            <a:xfrm>
              <a:off x="5744" y="4299"/>
              <a:ext cx="3036" cy="580"/>
            </a:xfrm>
            <a:prstGeom prst="rect">
              <a:avLst/>
            </a:prstGeom>
            <a:noFill/>
          </p:spPr>
          <p:txBody>
            <a:bodyPr wrap="square" rtlCol="0">
              <a:spAutoFit/>
            </a:bodyPr>
            <a:p>
              <a:pPr algn="ctr"/>
              <a:r>
                <a:rPr lang="zh-CN" altLang="en-US"/>
                <a:t>彼得留拉匪帮</a:t>
              </a:r>
              <a:endParaRPr lang="zh-CN" altLang="en-US"/>
            </a:p>
          </p:txBody>
        </p:sp>
        <p:grpSp>
          <p:nvGrpSpPr>
            <p:cNvPr id="83" name="组合 82"/>
            <p:cNvGrpSpPr/>
            <p:nvPr/>
          </p:nvGrpSpPr>
          <p:grpSpPr>
            <a:xfrm>
              <a:off x="4027" y="4879"/>
              <a:ext cx="6206" cy="4048"/>
              <a:chOff x="4027" y="4588"/>
              <a:chExt cx="6206" cy="4048"/>
            </a:xfrm>
          </p:grpSpPr>
          <p:sp>
            <p:nvSpPr>
              <p:cNvPr id="74" name="椭圆 73"/>
              <p:cNvSpPr/>
              <p:nvPr/>
            </p:nvSpPr>
            <p:spPr>
              <a:xfrm>
                <a:off x="4027" y="4588"/>
                <a:ext cx="6206" cy="4049"/>
              </a:xfrm>
              <a:prstGeom prst="ellipse">
                <a:avLst/>
              </a:prstGeom>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77" name="椭圆 76"/>
              <p:cNvSpPr/>
              <p:nvPr/>
            </p:nvSpPr>
            <p:spPr>
              <a:xfrm>
                <a:off x="4373" y="5716"/>
                <a:ext cx="2539" cy="1794"/>
              </a:xfrm>
              <a:prstGeom prst="ellipse">
                <a:avLst/>
              </a:prstGeom>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79" name="椭圆 78"/>
              <p:cNvSpPr/>
              <p:nvPr/>
            </p:nvSpPr>
            <p:spPr>
              <a:xfrm>
                <a:off x="7332" y="5716"/>
                <a:ext cx="2539" cy="1794"/>
              </a:xfrm>
              <a:prstGeom prst="ellipse">
                <a:avLst/>
              </a:prstGeom>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80" name="文本框 79"/>
              <p:cNvSpPr txBox="1"/>
              <p:nvPr/>
            </p:nvSpPr>
            <p:spPr>
              <a:xfrm>
                <a:off x="4564" y="6323"/>
                <a:ext cx="2157" cy="580"/>
              </a:xfrm>
              <a:prstGeom prst="rect">
                <a:avLst/>
              </a:prstGeom>
              <a:noFill/>
            </p:spPr>
            <p:txBody>
              <a:bodyPr wrap="square" rtlCol="0">
                <a:spAutoFit/>
              </a:bodyPr>
              <a:p>
                <a:r>
                  <a:rPr lang="zh-CN" altLang="en-US"/>
                  <a:t>戈卢勃头目</a:t>
                </a:r>
                <a:endParaRPr lang="zh-CN" altLang="en-US"/>
              </a:p>
            </p:txBody>
          </p:sp>
          <p:sp>
            <p:nvSpPr>
              <p:cNvPr id="81" name="文本框 80"/>
              <p:cNvSpPr txBox="1"/>
              <p:nvPr/>
            </p:nvSpPr>
            <p:spPr>
              <a:xfrm>
                <a:off x="7332" y="6322"/>
                <a:ext cx="2682" cy="580"/>
              </a:xfrm>
              <a:prstGeom prst="rect">
                <a:avLst/>
              </a:prstGeom>
              <a:noFill/>
            </p:spPr>
            <p:txBody>
              <a:bodyPr wrap="square" rtlCol="0">
                <a:spAutoFit/>
              </a:bodyPr>
              <a:p>
                <a:r>
                  <a:rPr lang="zh-CN" altLang="en-US"/>
                  <a:t>帕夫柳克头目</a:t>
                </a:r>
                <a:endParaRPr lang="zh-CN" altLang="en-US"/>
              </a:p>
            </p:txBody>
          </p:sp>
          <p:sp>
            <p:nvSpPr>
              <p:cNvPr id="82" name="文本框 81"/>
              <p:cNvSpPr txBox="1"/>
              <p:nvPr/>
            </p:nvSpPr>
            <p:spPr>
              <a:xfrm>
                <a:off x="6153" y="7591"/>
                <a:ext cx="2218" cy="580"/>
              </a:xfrm>
              <a:prstGeom prst="rect">
                <a:avLst/>
              </a:prstGeom>
              <a:noFill/>
            </p:spPr>
            <p:txBody>
              <a:bodyPr wrap="square" rtlCol="0">
                <a:spAutoFit/>
              </a:bodyPr>
              <a:p>
                <a:r>
                  <a:rPr lang="zh-CN" altLang="en-US"/>
                  <a:t>各种头目</a:t>
                </a:r>
                <a:endParaRPr lang="zh-CN" altLang="en-US"/>
              </a:p>
            </p:txBody>
          </p:sp>
        </p:grpSp>
      </p:grpSp>
      <p:cxnSp>
        <p:nvCxnSpPr>
          <p:cNvPr id="85" name="曲线连接符 84"/>
          <p:cNvCxnSpPr>
            <a:stCxn id="77" idx="0"/>
            <a:endCxn id="79" idx="0"/>
          </p:cNvCxnSpPr>
          <p:nvPr/>
        </p:nvCxnSpPr>
        <p:spPr>
          <a:xfrm rot="16200000">
            <a:off x="4518978" y="2522538"/>
            <a:ext cx="3175" cy="1878965"/>
          </a:xfrm>
          <a:prstGeom prst="curvedConnector3">
            <a:avLst>
              <a:gd name="adj1" fmla="val 7560000"/>
            </a:avLst>
          </a:prstGeom>
          <a:ln>
            <a:headEnd type="arrow" w="med" len="med"/>
            <a:tailEnd type="arrow" w="med" len="med"/>
          </a:ln>
        </p:spPr>
        <p:style>
          <a:lnRef idx="1">
            <a:schemeClr val="dk1"/>
          </a:lnRef>
          <a:fillRef idx="0">
            <a:schemeClr val="dk1"/>
          </a:fillRef>
          <a:effectRef idx="0">
            <a:schemeClr val="dk1"/>
          </a:effectRef>
          <a:fontRef idx="minor">
            <a:schemeClr val="tx1"/>
          </a:fontRef>
        </p:style>
      </p:cxnSp>
      <p:sp>
        <p:nvSpPr>
          <p:cNvPr id="86" name="文本框 85"/>
          <p:cNvSpPr txBox="1"/>
          <p:nvPr/>
        </p:nvSpPr>
        <p:spPr>
          <a:xfrm>
            <a:off x="3781425" y="3260725"/>
            <a:ext cx="1484630" cy="337185"/>
          </a:xfrm>
          <a:prstGeom prst="rect">
            <a:avLst/>
          </a:prstGeom>
          <a:noFill/>
        </p:spPr>
        <p:txBody>
          <a:bodyPr wrap="square" rtlCol="0">
            <a:spAutoFit/>
          </a:bodyPr>
          <a:p>
            <a:pPr algn="ctr"/>
            <a:r>
              <a:rPr lang="zh-CN" altLang="en-US" sz="1600"/>
              <a:t>互相不友好</a:t>
            </a:r>
            <a:endParaRPr lang="zh-CN" altLang="en-US" sz="1600"/>
          </a:p>
        </p:txBody>
      </p:sp>
      <p:pic>
        <p:nvPicPr>
          <p:cNvPr id="88" name="图片 87"/>
          <p:cNvPicPr>
            <a:picLocks noChangeAspect="1"/>
          </p:cNvPicPr>
          <p:nvPr/>
        </p:nvPicPr>
        <p:blipFill>
          <a:blip r:embed="rId1">
            <a:clrChange>
              <a:clrFrom>
                <a:srgbClr val="F6F6F6">
                  <a:alpha val="100000"/>
                </a:srgbClr>
              </a:clrFrom>
              <a:clrTo>
                <a:srgbClr val="F6F6F6">
                  <a:alpha val="100000"/>
                  <a:alpha val="0"/>
                </a:srgbClr>
              </a:clrTo>
            </a:clrChange>
          </a:blip>
          <a:stretch>
            <a:fillRect/>
          </a:stretch>
        </p:blipFill>
        <p:spPr>
          <a:xfrm>
            <a:off x="8057515" y="777240"/>
            <a:ext cx="4007485" cy="4758055"/>
          </a:xfrm>
          <a:prstGeom prst="rect">
            <a:avLst/>
          </a:prstGeom>
        </p:spPr>
      </p:pic>
      <p:sp>
        <p:nvSpPr>
          <p:cNvPr id="91" name="文本框 90"/>
          <p:cNvSpPr txBox="1"/>
          <p:nvPr/>
        </p:nvSpPr>
        <p:spPr>
          <a:xfrm>
            <a:off x="8334375" y="5742940"/>
            <a:ext cx="3454400" cy="645160"/>
          </a:xfrm>
          <a:prstGeom prst="rect">
            <a:avLst/>
          </a:prstGeom>
          <a:noFill/>
        </p:spPr>
        <p:txBody>
          <a:bodyPr wrap="square" rtlCol="0">
            <a:spAutoFit/>
          </a:bodyPr>
          <a:p>
            <a:pPr algn="ctr"/>
            <a:r>
              <a:rPr lang="zh-CN" altLang="en-US"/>
              <a:t>西蒙·瓦西里耶维奇·彼得留拉 </a:t>
            </a:r>
            <a:endParaRPr lang="zh-CN" altLang="en-US"/>
          </a:p>
          <a:p>
            <a:pPr algn="ctr"/>
            <a:r>
              <a:rPr lang="zh-CN" altLang="en-US"/>
              <a:t>（</a:t>
            </a:r>
            <a:r>
              <a:rPr lang="en-US" altLang="zh-CN"/>
              <a:t>1879-1926</a:t>
            </a:r>
            <a:r>
              <a:rPr lang="zh-CN" altLang="en-US"/>
              <a:t>）</a:t>
            </a: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 name="图片 1" descr="摄图网_500850263"/>
          <p:cNvPicPr>
            <a:picLocks noChangeAspect="1"/>
          </p:cNvPicPr>
          <p:nvPr/>
        </p:nvPicPr>
        <p:blipFill>
          <a:blip r:embed="rId1"/>
          <a:srcRect r="51208" b="66497"/>
          <a:stretch>
            <a:fillRect/>
          </a:stretch>
        </p:blipFill>
        <p:spPr>
          <a:xfrm>
            <a:off x="681355" y="690880"/>
            <a:ext cx="5536565" cy="1389380"/>
          </a:xfrm>
          <a:prstGeom prst="rect">
            <a:avLst/>
          </a:prstGeom>
        </p:spPr>
      </p:pic>
      <p:sp>
        <p:nvSpPr>
          <p:cNvPr id="13" name="文本框 12"/>
          <p:cNvSpPr txBox="1"/>
          <p:nvPr/>
        </p:nvSpPr>
        <p:spPr>
          <a:xfrm>
            <a:off x="2042124" y="790124"/>
            <a:ext cx="3994785" cy="645160"/>
          </a:xfrm>
          <a:prstGeom prst="rect">
            <a:avLst/>
          </a:prstGeom>
          <a:noFill/>
        </p:spPr>
        <p:txBody>
          <a:bodyPr wrap="none" rtlCol="0">
            <a:spAutoFit/>
          </a:bodyPr>
          <a:p>
            <a:pPr algn="l"/>
            <a:r>
              <a:rPr lang="zh-CN" altLang="en-US" sz="3600" b="1" dirty="0" smtClean="0">
                <a:latin typeface="微软雅黑" panose="020B0503020204020204" charset="-122"/>
                <a:ea typeface="微软雅黑" panose="020B0503020204020204" charset="-122"/>
              </a:rPr>
              <a:t>人物的姓名与身份</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4" name="矩形 13"/>
          <p:cNvSpPr/>
          <p:nvPr/>
        </p:nvSpPr>
        <p:spPr>
          <a:xfrm>
            <a:off x="2619103" y="1774607"/>
            <a:ext cx="315595" cy="583565"/>
          </a:xfrm>
          <a:prstGeom prst="rect">
            <a:avLst/>
          </a:prstGeom>
        </p:spPr>
        <p:txBody>
          <a:bodyPr wrap="none">
            <a:spAutoFit/>
          </a:bodyPr>
          <a:p>
            <a:r>
              <a:rPr lang="en-US" altLang="zh-CN" sz="3200" b="1" dirty="0">
                <a:solidFill>
                  <a:srgbClr val="CAB097"/>
                </a:solidFill>
                <a:latin typeface="微软雅黑" panose="020B0503020204020204" charset="-122"/>
                <a:ea typeface="微软雅黑" panose="020B0503020204020204" charset="-122"/>
              </a:rPr>
              <a:t> </a:t>
            </a:r>
            <a:endParaRPr lang="zh-CN" altLang="en-US" sz="3200" b="1" dirty="0">
              <a:solidFill>
                <a:srgbClr val="CAB097"/>
              </a:solidFill>
              <a:latin typeface="微软雅黑" panose="020B0503020204020204" charset="-122"/>
              <a:ea typeface="微软雅黑" panose="020B0503020204020204" charset="-122"/>
            </a:endParaRPr>
          </a:p>
        </p:txBody>
      </p:sp>
      <p:pic>
        <p:nvPicPr>
          <p:cNvPr id="5" name="图片 4" descr="摄图网_500850263">
            <a:hlinkClick r:id="rId2" action="ppaction://hlinksldjump"/>
          </p:cNvPr>
          <p:cNvPicPr>
            <a:picLocks noChangeAspect="1"/>
          </p:cNvPicPr>
          <p:nvPr/>
        </p:nvPicPr>
        <p:blipFill>
          <a:blip r:embed="rId1"/>
          <a:srcRect l="22015" t="39613" r="-1195" b="348"/>
          <a:stretch>
            <a:fillRect/>
          </a:stretch>
        </p:blipFill>
        <p:spPr>
          <a:xfrm>
            <a:off x="7865745" y="3942715"/>
            <a:ext cx="3841115" cy="2408555"/>
          </a:xfrm>
          <a:prstGeom prst="rect">
            <a:avLst/>
          </a:prstGeom>
        </p:spPr>
      </p:pic>
      <p:sp>
        <p:nvSpPr>
          <p:cNvPr id="6" name="文本框 5"/>
          <p:cNvSpPr txBox="1"/>
          <p:nvPr/>
        </p:nvSpPr>
        <p:spPr>
          <a:xfrm>
            <a:off x="1083310" y="5304790"/>
            <a:ext cx="4547870" cy="645160"/>
          </a:xfrm>
          <a:prstGeom prst="rect">
            <a:avLst/>
          </a:prstGeom>
          <a:noFill/>
        </p:spPr>
        <p:txBody>
          <a:bodyPr wrap="square" rtlCol="0" anchor="t">
            <a:spAutoFit/>
          </a:bodyPr>
          <a:p>
            <a:r>
              <a:rPr lang="zh-CN" altLang="en-US" sz="3600" b="1">
                <a:latin typeface="锐字荣光粗黑简1.0" panose="02000500000000000000" charset="-122"/>
                <a:ea typeface="锐字荣光粗黑简1.0" panose="02000500000000000000" charset="-122"/>
                <a:hlinkClick r:id="rId3" action="ppaction://hlinksldjump"/>
              </a:rPr>
              <a:t>四、有关犹太人屠杀</a:t>
            </a:r>
            <a:endParaRPr lang="zh-CN" altLang="en-US" sz="3600" b="1">
              <a:latin typeface="锐字荣光粗黑简1.0" panose="02000500000000000000" charset="-122"/>
              <a:ea typeface="锐字荣光粗黑简1.0" panose="02000500000000000000" charset="-122"/>
            </a:endParaRPr>
          </a:p>
        </p:txBody>
      </p:sp>
      <p:sp>
        <p:nvSpPr>
          <p:cNvPr id="8" name="文本框 7"/>
          <p:cNvSpPr txBox="1"/>
          <p:nvPr/>
        </p:nvSpPr>
        <p:spPr>
          <a:xfrm>
            <a:off x="4222750" y="1435100"/>
            <a:ext cx="1556385" cy="645160"/>
          </a:xfrm>
          <a:prstGeom prst="rect">
            <a:avLst/>
          </a:prstGeom>
          <a:noFill/>
        </p:spPr>
        <p:txBody>
          <a:bodyPr wrap="none" rtlCol="0">
            <a:spAutoFit/>
          </a:bodyPr>
          <a:p>
            <a:pPr algn="l"/>
            <a:r>
              <a:rPr lang="zh-CN" altLang="en-US" sz="3600" b="1" dirty="0">
                <a:solidFill>
                  <a:srgbClr val="FF0000"/>
                </a:solidFill>
                <a:effectLst/>
                <a:latin typeface="微软雅黑" panose="020B0503020204020204" charset="-122"/>
                <a:ea typeface="微软雅黑" panose="020B0503020204020204" charset="-122"/>
                <a:sym typeface="+mn-ea"/>
              </a:rPr>
              <a:t>有干货</a:t>
            </a:r>
            <a:endParaRPr lang="zh-CN" altLang="en-US" sz="3600" b="1" dirty="0" smtClean="0">
              <a:solidFill>
                <a:srgbClr val="FF0000"/>
              </a:solidFill>
              <a:effectLst/>
              <a:latin typeface="锐字荣光粗黑简1.0" panose="02000500000000000000" charset="-122"/>
              <a:ea typeface="锐字荣光粗黑简1.0" panose="02000500000000000000" charset="-122"/>
              <a:sym typeface="+mn-ea"/>
            </a:endParaRPr>
          </a:p>
        </p:txBody>
      </p:sp>
      <p:sp>
        <p:nvSpPr>
          <p:cNvPr id="9" name="文本框 8">
            <a:hlinkClick r:id="rId4" action="ppaction://hlinksldjump"/>
          </p:cNvPr>
          <p:cNvSpPr txBox="1"/>
          <p:nvPr/>
        </p:nvSpPr>
        <p:spPr>
          <a:xfrm>
            <a:off x="1067435" y="2358390"/>
            <a:ext cx="3845560" cy="645160"/>
          </a:xfrm>
          <a:prstGeom prst="rect">
            <a:avLst/>
          </a:prstGeom>
          <a:noFill/>
        </p:spPr>
        <p:txBody>
          <a:bodyPr wrap="none" rtlCol="0">
            <a:spAutoFit/>
          </a:bodyPr>
          <a:p>
            <a:pPr algn="l"/>
            <a:r>
              <a:rPr lang="zh-CN" altLang="en-US" sz="3600" b="1">
                <a:latin typeface="锐字荣光粗黑简1.0" panose="02000500000000000000" charset="-122"/>
                <a:ea typeface="锐字荣光粗黑简1.0" panose="02000500000000000000" charset="-122"/>
                <a:sym typeface="+mn-ea"/>
                <a:hlinkClick r:id="rId4" action="ppaction://hlinksldjump"/>
              </a:rPr>
              <a:t>一、彼得留拉阵营</a:t>
            </a:r>
            <a:endParaRPr lang="zh-CN" altLang="en-US" sz="3600" b="1">
              <a:latin typeface="锐字荣光粗黑简1.0" panose="02000500000000000000" charset="-122"/>
              <a:ea typeface="锐字荣光粗黑简1.0" panose="02000500000000000000" charset="-122"/>
            </a:endParaRPr>
          </a:p>
        </p:txBody>
      </p:sp>
      <p:sp>
        <p:nvSpPr>
          <p:cNvPr id="10" name="文本框 9"/>
          <p:cNvSpPr txBox="1"/>
          <p:nvPr/>
        </p:nvSpPr>
        <p:spPr>
          <a:xfrm>
            <a:off x="1067435" y="4301490"/>
            <a:ext cx="2929890" cy="645160"/>
          </a:xfrm>
          <a:prstGeom prst="rect">
            <a:avLst/>
          </a:prstGeom>
          <a:noFill/>
        </p:spPr>
        <p:txBody>
          <a:bodyPr wrap="none" rtlCol="0">
            <a:spAutoFit/>
          </a:bodyPr>
          <a:p>
            <a:pPr algn="l"/>
            <a:r>
              <a:rPr lang="zh-CN" altLang="en-US" sz="3600" b="1">
                <a:latin typeface="锐字荣光粗黑简1.0" panose="02000500000000000000" charset="-122"/>
                <a:ea typeface="锐字荣光粗黑简1.0" panose="02000500000000000000" charset="-122"/>
                <a:sym typeface="+mn-ea"/>
                <a:hlinkClick r:id="rId5" action="ppaction://hlinksldjump"/>
              </a:rPr>
              <a:t>三、神父一家</a:t>
            </a:r>
            <a:endParaRPr lang="zh-CN" altLang="en-US" sz="3600" b="1">
              <a:latin typeface="锐字荣光粗黑简1.0" panose="02000500000000000000" charset="-122"/>
              <a:ea typeface="锐字荣光粗黑简1.0" panose="02000500000000000000" charset="-122"/>
            </a:endParaRPr>
          </a:p>
        </p:txBody>
      </p:sp>
      <p:sp>
        <p:nvSpPr>
          <p:cNvPr id="11" name="文本框 10"/>
          <p:cNvSpPr txBox="1"/>
          <p:nvPr/>
        </p:nvSpPr>
        <p:spPr>
          <a:xfrm>
            <a:off x="1083310" y="3297555"/>
            <a:ext cx="3387725" cy="645160"/>
          </a:xfrm>
          <a:prstGeom prst="rect">
            <a:avLst/>
          </a:prstGeom>
          <a:noFill/>
        </p:spPr>
        <p:txBody>
          <a:bodyPr wrap="none" rtlCol="0">
            <a:spAutoFit/>
          </a:bodyPr>
          <a:p>
            <a:pPr algn="l"/>
            <a:r>
              <a:rPr lang="zh-CN" altLang="en-US" sz="3600" b="1">
                <a:latin typeface="锐字荣光粗黑简1.0" panose="02000500000000000000" charset="-122"/>
                <a:ea typeface="锐字荣光粗黑简1.0" panose="02000500000000000000" charset="-122"/>
                <a:sym typeface="+mn-ea"/>
                <a:hlinkClick r:id="rId6" action="ppaction://hlinksldjump"/>
              </a:rPr>
              <a:t>二、有关印刷厂</a:t>
            </a:r>
            <a:endParaRPr lang="zh-CN" altLang="en-US" sz="3600" b="1" dirty="0" smtClean="0">
              <a:solidFill>
                <a:srgbClr val="FF0000"/>
              </a:solidFill>
              <a:effectLst/>
              <a:latin typeface="锐字荣光粗黑简1.0" panose="02000500000000000000" charset="-122"/>
              <a:ea typeface="锐字荣光粗黑简1.0" panose="02000500000000000000" charset="-122"/>
              <a:sym typeface="+mn-ea"/>
            </a:endParaRPr>
          </a:p>
        </p:txBody>
      </p:sp>
    </p:spTree>
    <p:custDataLst>
      <p:tags r:id="rId7"/>
    </p:custDataLst>
  </p:cSld>
  <p:clrMapOvr>
    <a:masterClrMapping/>
  </p:clrMapOvr>
  <mc:AlternateContent xmlns:mc="http://schemas.openxmlformats.org/markup-compatibility/2006">
    <mc:Choice xmlns:p14="http://schemas.microsoft.com/office/powerpoint/2010/main" Requires="p14">
      <p:transition spd="slow" p14:dur="5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 name="图片 1" descr="摄图网_500850263"/>
          <p:cNvPicPr>
            <a:picLocks noChangeAspect="1"/>
          </p:cNvPicPr>
          <p:nvPr/>
        </p:nvPicPr>
        <p:blipFill>
          <a:blip r:embed="rId1"/>
          <a:srcRect r="51208" b="66497"/>
          <a:stretch>
            <a:fillRect/>
          </a:stretch>
        </p:blipFill>
        <p:spPr>
          <a:xfrm>
            <a:off x="681355" y="690880"/>
            <a:ext cx="5536565" cy="1389380"/>
          </a:xfrm>
          <a:prstGeom prst="rect">
            <a:avLst/>
          </a:prstGeom>
        </p:spPr>
      </p:pic>
      <p:sp>
        <p:nvSpPr>
          <p:cNvPr id="13" name="文本框 12"/>
          <p:cNvSpPr txBox="1"/>
          <p:nvPr/>
        </p:nvSpPr>
        <p:spPr>
          <a:xfrm>
            <a:off x="2042124" y="790124"/>
            <a:ext cx="3994785" cy="645160"/>
          </a:xfrm>
          <a:prstGeom prst="rect">
            <a:avLst/>
          </a:prstGeom>
          <a:noFill/>
        </p:spPr>
        <p:txBody>
          <a:bodyPr wrap="none" rtlCol="0">
            <a:spAutoFit/>
          </a:bodyPr>
          <a:p>
            <a:pPr algn="l"/>
            <a:r>
              <a:rPr lang="zh-CN" altLang="en-US" sz="3600" b="1" dirty="0" smtClean="0">
                <a:latin typeface="微软雅黑" panose="020B0503020204020204" charset="-122"/>
                <a:ea typeface="微软雅黑" panose="020B0503020204020204" charset="-122"/>
              </a:rPr>
              <a:t>人物的姓名与身份</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4" name="矩形 13"/>
          <p:cNvSpPr/>
          <p:nvPr/>
        </p:nvSpPr>
        <p:spPr>
          <a:xfrm>
            <a:off x="2619103" y="1774607"/>
            <a:ext cx="315595" cy="583565"/>
          </a:xfrm>
          <a:prstGeom prst="rect">
            <a:avLst/>
          </a:prstGeom>
        </p:spPr>
        <p:txBody>
          <a:bodyPr wrap="none">
            <a:spAutoFit/>
          </a:bodyPr>
          <a:p>
            <a:r>
              <a:rPr lang="en-US" altLang="zh-CN" sz="3200" b="1" dirty="0">
                <a:solidFill>
                  <a:srgbClr val="CAB097"/>
                </a:solidFill>
                <a:latin typeface="微软雅黑" panose="020B0503020204020204" charset="-122"/>
                <a:ea typeface="微软雅黑" panose="020B0503020204020204" charset="-122"/>
              </a:rPr>
              <a:t> </a:t>
            </a:r>
            <a:endParaRPr lang="zh-CN" altLang="en-US" sz="3200" b="1" dirty="0">
              <a:solidFill>
                <a:srgbClr val="CAB097"/>
              </a:solidFill>
              <a:latin typeface="微软雅黑" panose="020B0503020204020204" charset="-122"/>
              <a:ea typeface="微软雅黑" panose="020B0503020204020204" charset="-122"/>
            </a:endParaRPr>
          </a:p>
        </p:txBody>
      </p:sp>
      <p:pic>
        <p:nvPicPr>
          <p:cNvPr id="5" name="图片 4" descr="摄图网_500850263">
            <a:hlinkClick r:id="rId2" action="ppaction://hlinksldjump"/>
          </p:cNvPr>
          <p:cNvPicPr>
            <a:picLocks noChangeAspect="1"/>
          </p:cNvPicPr>
          <p:nvPr/>
        </p:nvPicPr>
        <p:blipFill>
          <a:blip r:embed="rId1"/>
          <a:srcRect l="22015" t="39613" r="-1195" b="348"/>
          <a:stretch>
            <a:fillRect/>
          </a:stretch>
        </p:blipFill>
        <p:spPr>
          <a:xfrm>
            <a:off x="7865745" y="3942715"/>
            <a:ext cx="3841115" cy="2408555"/>
          </a:xfrm>
          <a:prstGeom prst="rect">
            <a:avLst/>
          </a:prstGeom>
        </p:spPr>
      </p:pic>
      <p:sp>
        <p:nvSpPr>
          <p:cNvPr id="8" name="文本框 7"/>
          <p:cNvSpPr txBox="1"/>
          <p:nvPr/>
        </p:nvSpPr>
        <p:spPr>
          <a:xfrm>
            <a:off x="4222750" y="1435100"/>
            <a:ext cx="1556385" cy="645160"/>
          </a:xfrm>
          <a:prstGeom prst="rect">
            <a:avLst/>
          </a:prstGeom>
          <a:noFill/>
        </p:spPr>
        <p:txBody>
          <a:bodyPr wrap="none" rtlCol="0">
            <a:spAutoFit/>
          </a:bodyPr>
          <a:p>
            <a:pPr algn="l"/>
            <a:r>
              <a:rPr lang="zh-CN" altLang="en-US" sz="3600" b="1" dirty="0">
                <a:solidFill>
                  <a:srgbClr val="FF0000"/>
                </a:solidFill>
                <a:effectLst/>
                <a:latin typeface="微软雅黑" panose="020B0503020204020204" charset="-122"/>
                <a:ea typeface="微软雅黑" panose="020B0503020204020204" charset="-122"/>
                <a:sym typeface="+mn-ea"/>
              </a:rPr>
              <a:t>有干货</a:t>
            </a:r>
            <a:endParaRPr lang="zh-CN" altLang="en-US" sz="3600" b="1" dirty="0" smtClean="0">
              <a:solidFill>
                <a:srgbClr val="FF0000"/>
              </a:solidFill>
              <a:effectLst/>
              <a:latin typeface="锐字荣光粗黑简1.0" panose="02000500000000000000" charset="-122"/>
              <a:ea typeface="锐字荣光粗黑简1.0" panose="02000500000000000000" charset="-122"/>
              <a:sym typeface="+mn-ea"/>
            </a:endParaRPr>
          </a:p>
        </p:txBody>
      </p:sp>
      <p:sp>
        <p:nvSpPr>
          <p:cNvPr id="9" name="文本框 8"/>
          <p:cNvSpPr txBox="1"/>
          <p:nvPr/>
        </p:nvSpPr>
        <p:spPr>
          <a:xfrm>
            <a:off x="681355" y="2358390"/>
            <a:ext cx="6920865" cy="3107690"/>
          </a:xfrm>
          <a:prstGeom prst="rect">
            <a:avLst/>
          </a:prstGeom>
          <a:noFill/>
        </p:spPr>
        <p:txBody>
          <a:bodyPr wrap="none" rtlCol="0">
            <a:spAutoFit/>
          </a:bodyPr>
          <a:p>
            <a:pPr algn="l"/>
            <a:r>
              <a:rPr lang="zh-CN" altLang="en-US" sz="3600" b="1">
                <a:latin typeface="锐字荣光粗黑简1.0" panose="02000500000000000000" charset="-122"/>
                <a:ea typeface="锐字荣光粗黑简1.0" panose="02000500000000000000" charset="-122"/>
                <a:sym typeface="+mn-ea"/>
              </a:rPr>
              <a:t>一、彼得留拉阵营</a:t>
            </a:r>
            <a:endParaRPr lang="zh-CN" altLang="en-US" sz="3600" b="1">
              <a:latin typeface="锐字荣光粗黑简1.0" panose="02000500000000000000" charset="-122"/>
              <a:ea typeface="锐字荣光粗黑简1.0" panose="02000500000000000000" charset="-122"/>
              <a:sym typeface="+mn-ea"/>
            </a:endParaRPr>
          </a:p>
          <a:p>
            <a:pPr algn="l"/>
            <a:r>
              <a:rPr lang="zh-CN" altLang="en-US" sz="3200" b="1">
                <a:solidFill>
                  <a:schemeClr val="accent6"/>
                </a:solidFill>
                <a:effectLst/>
                <a:latin typeface="锐字荣光粗黑简1.0" panose="02000500000000000000" charset="-122"/>
                <a:ea typeface="锐字荣光粗黑简1.0" panose="02000500000000000000" charset="-122"/>
                <a:sym typeface="+mn-ea"/>
              </a:rPr>
              <a:t>戈卢勃</a:t>
            </a:r>
            <a:r>
              <a:rPr lang="zh-CN" altLang="en-US" sz="3200" b="1">
                <a:latin typeface="锐字荣光粗黑简1.0" panose="02000500000000000000" charset="-122"/>
                <a:ea typeface="锐字荣光粗黑简1.0" panose="02000500000000000000" charset="-122"/>
                <a:sym typeface="+mn-ea"/>
              </a:rPr>
              <a:t>-上校老爷，头目之一</a:t>
            </a:r>
            <a:endParaRPr lang="zh-CN" altLang="en-US" sz="3200" b="1">
              <a:latin typeface="锐字荣光粗黑简1.0" panose="02000500000000000000" charset="-122"/>
              <a:ea typeface="锐字荣光粗黑简1.0" panose="02000500000000000000" charset="-122"/>
              <a:sym typeface="+mn-ea"/>
            </a:endParaRPr>
          </a:p>
          <a:p>
            <a:pPr algn="l"/>
            <a:r>
              <a:rPr lang="zh-CN" altLang="en-US" sz="3200" b="1">
                <a:solidFill>
                  <a:schemeClr val="accent6"/>
                </a:solidFill>
                <a:latin typeface="锐字荣光粗黑简1.0" panose="02000500000000000000" charset="-122"/>
                <a:ea typeface="锐字荣光粗黑简1.0" panose="02000500000000000000" charset="-122"/>
              </a:rPr>
              <a:t>帕利亚内查</a:t>
            </a:r>
            <a:r>
              <a:rPr lang="zh-CN" altLang="en-US" sz="3200" b="1">
                <a:latin typeface="锐字荣光粗黑简1.0" panose="02000500000000000000" charset="-122"/>
                <a:ea typeface="锐字荣光粗黑简1.0" panose="02000500000000000000" charset="-122"/>
              </a:rPr>
              <a:t>-戈卢勃的副官骑兵少尉，</a:t>
            </a:r>
            <a:endParaRPr lang="zh-CN" altLang="en-US" sz="3200" b="1">
              <a:latin typeface="锐字荣光粗黑简1.0" panose="02000500000000000000" charset="-122"/>
              <a:ea typeface="锐字荣光粗黑简1.0" panose="02000500000000000000" charset="-122"/>
            </a:endParaRPr>
          </a:p>
          <a:p>
            <a:pPr algn="l"/>
            <a:r>
              <a:rPr lang="zh-CN" altLang="en-US" sz="3200" b="1">
                <a:latin typeface="锐字荣光粗黑简1.0" panose="02000500000000000000" charset="-122"/>
                <a:ea typeface="锐字荣光粗黑简1.0" panose="02000500000000000000" charset="-122"/>
              </a:rPr>
              <a:t>           前陆军少尉波利扬采夫</a:t>
            </a:r>
            <a:endParaRPr lang="zh-CN" altLang="en-US" sz="3200" b="1">
              <a:latin typeface="锐字荣光粗黑简1.0" panose="02000500000000000000" charset="-122"/>
              <a:ea typeface="锐字荣光粗黑简1.0" panose="02000500000000000000" charset="-122"/>
            </a:endParaRPr>
          </a:p>
          <a:p>
            <a:pPr algn="l"/>
            <a:r>
              <a:rPr lang="zh-CN" altLang="en-US" sz="3200" b="1">
                <a:solidFill>
                  <a:schemeClr val="accent6"/>
                </a:solidFill>
                <a:latin typeface="锐字荣光粗黑简1.0" panose="02000500000000000000" charset="-122"/>
                <a:ea typeface="锐字荣光粗黑简1.0" panose="02000500000000000000" charset="-122"/>
              </a:rPr>
              <a:t>萨洛梅加</a:t>
            </a:r>
            <a:r>
              <a:rPr lang="zh-CN" altLang="en-US" sz="3200" b="1">
                <a:latin typeface="锐字荣光粗黑简1.0" panose="02000500000000000000" charset="-122"/>
                <a:ea typeface="锐字荣光粗黑简1.0" panose="02000500000000000000" charset="-122"/>
              </a:rPr>
              <a:t>-戈卢勃的卫队长</a:t>
            </a:r>
            <a:endParaRPr lang="zh-CN" altLang="en-US" sz="3200" b="1">
              <a:latin typeface="锐字荣光粗黑简1.0" panose="02000500000000000000" charset="-122"/>
              <a:ea typeface="锐字荣光粗黑简1.0" panose="02000500000000000000" charset="-122"/>
            </a:endParaRPr>
          </a:p>
          <a:p>
            <a:pPr algn="l"/>
            <a:r>
              <a:rPr lang="zh-CN" altLang="en-US" sz="3200" b="1">
                <a:solidFill>
                  <a:schemeClr val="accent6"/>
                </a:solidFill>
                <a:latin typeface="锐字荣光粗黑简1.0" panose="02000500000000000000" charset="-122"/>
                <a:ea typeface="锐字荣光粗黑简1.0" panose="02000500000000000000" charset="-122"/>
              </a:rPr>
              <a:t>帕夫柳克</a:t>
            </a:r>
            <a:r>
              <a:rPr lang="zh-CN" altLang="en-US" sz="3200" b="1">
                <a:latin typeface="锐字荣光粗黑简1.0" panose="02000500000000000000" charset="-122"/>
                <a:ea typeface="锐字荣光粗黑简1.0" panose="02000500000000000000" charset="-122"/>
              </a:rPr>
              <a:t>-头目之一</a:t>
            </a:r>
            <a:endParaRPr lang="zh-CN" altLang="en-US" sz="3200" b="1">
              <a:latin typeface="锐字荣光粗黑简1.0" panose="02000500000000000000" charset="-122"/>
              <a:ea typeface="锐字荣光粗黑简1.0" panose="02000500000000000000"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9"/>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 name="图片 1" descr="摄图网_500850263"/>
          <p:cNvPicPr>
            <a:picLocks noChangeAspect="1"/>
          </p:cNvPicPr>
          <p:nvPr/>
        </p:nvPicPr>
        <p:blipFill>
          <a:blip r:embed="rId1"/>
          <a:srcRect r="51208" b="66497"/>
          <a:stretch>
            <a:fillRect/>
          </a:stretch>
        </p:blipFill>
        <p:spPr>
          <a:xfrm>
            <a:off x="681355" y="690880"/>
            <a:ext cx="5536565" cy="1389380"/>
          </a:xfrm>
          <a:prstGeom prst="rect">
            <a:avLst/>
          </a:prstGeom>
        </p:spPr>
      </p:pic>
      <p:sp>
        <p:nvSpPr>
          <p:cNvPr id="13" name="文本框 12"/>
          <p:cNvSpPr txBox="1"/>
          <p:nvPr/>
        </p:nvSpPr>
        <p:spPr>
          <a:xfrm>
            <a:off x="2042124" y="790124"/>
            <a:ext cx="3994785" cy="645160"/>
          </a:xfrm>
          <a:prstGeom prst="rect">
            <a:avLst/>
          </a:prstGeom>
          <a:noFill/>
        </p:spPr>
        <p:txBody>
          <a:bodyPr wrap="none" rtlCol="0">
            <a:spAutoFit/>
          </a:bodyPr>
          <a:p>
            <a:pPr algn="l"/>
            <a:r>
              <a:rPr lang="zh-CN" altLang="en-US" sz="3600" b="1" dirty="0" smtClean="0">
                <a:latin typeface="微软雅黑" panose="020B0503020204020204" charset="-122"/>
                <a:ea typeface="微软雅黑" panose="020B0503020204020204" charset="-122"/>
              </a:rPr>
              <a:t>人物的姓名与身份</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4" name="矩形 13"/>
          <p:cNvSpPr/>
          <p:nvPr/>
        </p:nvSpPr>
        <p:spPr>
          <a:xfrm>
            <a:off x="2619103" y="1774607"/>
            <a:ext cx="315595" cy="583565"/>
          </a:xfrm>
          <a:prstGeom prst="rect">
            <a:avLst/>
          </a:prstGeom>
        </p:spPr>
        <p:txBody>
          <a:bodyPr wrap="none">
            <a:spAutoFit/>
          </a:bodyPr>
          <a:p>
            <a:r>
              <a:rPr lang="en-US" altLang="zh-CN" sz="3200" b="1" dirty="0">
                <a:solidFill>
                  <a:srgbClr val="CAB097"/>
                </a:solidFill>
                <a:latin typeface="微软雅黑" panose="020B0503020204020204" charset="-122"/>
                <a:ea typeface="微软雅黑" panose="020B0503020204020204" charset="-122"/>
              </a:rPr>
              <a:t> </a:t>
            </a:r>
            <a:endParaRPr lang="zh-CN" altLang="en-US" sz="3200" b="1" dirty="0">
              <a:solidFill>
                <a:srgbClr val="CAB097"/>
              </a:solidFill>
              <a:latin typeface="微软雅黑" panose="020B0503020204020204" charset="-122"/>
              <a:ea typeface="微软雅黑" panose="020B0503020204020204" charset="-122"/>
            </a:endParaRPr>
          </a:p>
        </p:txBody>
      </p:sp>
      <p:pic>
        <p:nvPicPr>
          <p:cNvPr id="5" name="图片 4" descr="摄图网_500850263">
            <a:hlinkClick r:id="rId2" action="ppaction://hlinksldjump"/>
          </p:cNvPr>
          <p:cNvPicPr>
            <a:picLocks noChangeAspect="1"/>
          </p:cNvPicPr>
          <p:nvPr/>
        </p:nvPicPr>
        <p:blipFill>
          <a:blip r:embed="rId1"/>
          <a:srcRect l="22015" t="39613" r="-1195" b="348"/>
          <a:stretch>
            <a:fillRect/>
          </a:stretch>
        </p:blipFill>
        <p:spPr>
          <a:xfrm>
            <a:off x="7865745" y="3942715"/>
            <a:ext cx="3841115" cy="2408555"/>
          </a:xfrm>
          <a:prstGeom prst="rect">
            <a:avLst/>
          </a:prstGeom>
        </p:spPr>
      </p:pic>
      <p:sp>
        <p:nvSpPr>
          <p:cNvPr id="8" name="文本框 7"/>
          <p:cNvSpPr txBox="1"/>
          <p:nvPr/>
        </p:nvSpPr>
        <p:spPr>
          <a:xfrm>
            <a:off x="4222750" y="1435100"/>
            <a:ext cx="1556385" cy="645160"/>
          </a:xfrm>
          <a:prstGeom prst="rect">
            <a:avLst/>
          </a:prstGeom>
          <a:noFill/>
        </p:spPr>
        <p:txBody>
          <a:bodyPr wrap="none" rtlCol="0">
            <a:spAutoFit/>
          </a:bodyPr>
          <a:p>
            <a:pPr algn="l"/>
            <a:r>
              <a:rPr lang="zh-CN" altLang="en-US" sz="3600" b="1" dirty="0">
                <a:solidFill>
                  <a:srgbClr val="FF0000"/>
                </a:solidFill>
                <a:effectLst/>
                <a:latin typeface="微软雅黑" panose="020B0503020204020204" charset="-122"/>
                <a:ea typeface="微软雅黑" panose="020B0503020204020204" charset="-122"/>
                <a:sym typeface="+mn-ea"/>
              </a:rPr>
              <a:t>有干货</a:t>
            </a:r>
            <a:endParaRPr lang="zh-CN" altLang="en-US" sz="3600" b="1" dirty="0" smtClean="0">
              <a:solidFill>
                <a:srgbClr val="FF0000"/>
              </a:solidFill>
              <a:effectLst/>
              <a:latin typeface="锐字荣光粗黑简1.0" panose="02000500000000000000" charset="-122"/>
              <a:ea typeface="锐字荣光粗黑简1.0" panose="02000500000000000000" charset="-122"/>
              <a:sym typeface="+mn-ea"/>
            </a:endParaRPr>
          </a:p>
        </p:txBody>
      </p:sp>
      <p:sp>
        <p:nvSpPr>
          <p:cNvPr id="11" name="文本框 10"/>
          <p:cNvSpPr txBox="1"/>
          <p:nvPr/>
        </p:nvSpPr>
        <p:spPr>
          <a:xfrm>
            <a:off x="681355" y="2358390"/>
            <a:ext cx="9672320" cy="2122805"/>
          </a:xfrm>
          <a:prstGeom prst="rect">
            <a:avLst/>
          </a:prstGeom>
          <a:noFill/>
        </p:spPr>
        <p:txBody>
          <a:bodyPr wrap="none" rtlCol="0">
            <a:spAutoFit/>
          </a:bodyPr>
          <a:p>
            <a:pPr algn="l"/>
            <a:r>
              <a:rPr lang="zh-CN" altLang="en-US" sz="3600" b="1">
                <a:latin typeface="锐字荣光粗黑简1.0" panose="02000500000000000000" charset="-122"/>
                <a:ea typeface="锐字荣光粗黑简1.0" panose="02000500000000000000" charset="-122"/>
                <a:sym typeface="+mn-ea"/>
              </a:rPr>
              <a:t>二、有关印刷厂</a:t>
            </a:r>
            <a:endParaRPr lang="zh-CN" altLang="en-US" sz="3600" b="1">
              <a:latin typeface="锐字荣光粗黑简1.0" panose="02000500000000000000" charset="-122"/>
              <a:ea typeface="锐字荣光粗黑简1.0" panose="02000500000000000000" charset="-122"/>
              <a:sym typeface="+mn-ea"/>
            </a:endParaRPr>
          </a:p>
          <a:p>
            <a:pPr algn="l"/>
            <a:r>
              <a:rPr lang="zh-CN" altLang="en-US" sz="3200" b="1" dirty="0" smtClean="0">
                <a:solidFill>
                  <a:schemeClr val="accent6"/>
                </a:solidFill>
                <a:effectLst/>
                <a:latin typeface="锐字荣光粗黑简1.0" panose="02000500000000000000" charset="-122"/>
                <a:ea typeface="锐字荣光粗黑简1.0" panose="02000500000000000000" charset="-122"/>
                <a:sym typeface="+mn-ea"/>
              </a:rPr>
              <a:t>谢廖沙</a:t>
            </a:r>
            <a:r>
              <a:rPr lang="zh-CN" altLang="en-US" sz="3200" b="1" dirty="0" smtClean="0">
                <a:solidFill>
                  <a:schemeClr val="tx1"/>
                </a:solidFill>
                <a:effectLst/>
                <a:latin typeface="锐字荣光粗黑简1.0" panose="02000500000000000000" charset="-122"/>
                <a:ea typeface="锐字荣光粗黑简1.0" panose="02000500000000000000" charset="-122"/>
                <a:sym typeface="+mn-ea"/>
              </a:rPr>
              <a:t>-保尔的好朋友（此时</a:t>
            </a:r>
            <a:r>
              <a:rPr lang="zh-CN" altLang="en-US" sz="3200" b="1" dirty="0" smtClean="0">
                <a:solidFill>
                  <a:srgbClr val="FF0000"/>
                </a:solidFill>
                <a:effectLst/>
                <a:latin typeface="锐字荣光粗黑简1.0" panose="02000500000000000000" charset="-122"/>
                <a:ea typeface="锐字荣光粗黑简1.0" panose="02000500000000000000" charset="-122"/>
                <a:sym typeface="+mn-ea"/>
              </a:rPr>
              <a:t>未成为</a:t>
            </a:r>
            <a:r>
              <a:rPr lang="zh-CN" altLang="en-US" sz="3200" b="1" dirty="0" smtClean="0">
                <a:solidFill>
                  <a:schemeClr val="tx1"/>
                </a:solidFill>
                <a:effectLst/>
                <a:latin typeface="锐字荣光粗黑简1.0" panose="02000500000000000000" charset="-122"/>
                <a:ea typeface="锐字荣光粗黑简1.0" panose="02000500000000000000" charset="-122"/>
                <a:sym typeface="+mn-ea"/>
              </a:rPr>
              <a:t>布尔什维克战士）</a:t>
            </a:r>
            <a:endParaRPr lang="zh-CN" altLang="en-US" sz="3200" b="1" dirty="0" smtClean="0">
              <a:solidFill>
                <a:schemeClr val="tx1"/>
              </a:solidFill>
              <a:effectLst/>
              <a:latin typeface="锐字荣光粗黑简1.0" panose="02000500000000000000" charset="-122"/>
              <a:ea typeface="锐字荣光粗黑简1.0" panose="02000500000000000000" charset="-122"/>
              <a:sym typeface="+mn-ea"/>
            </a:endParaRPr>
          </a:p>
          <a:p>
            <a:pPr algn="l"/>
            <a:r>
              <a:rPr lang="zh-CN" altLang="en-US" sz="3200" b="1" dirty="0" smtClean="0">
                <a:solidFill>
                  <a:schemeClr val="accent6"/>
                </a:solidFill>
                <a:effectLst/>
                <a:latin typeface="锐字荣光粗黑简1.0" panose="02000500000000000000" charset="-122"/>
                <a:ea typeface="锐字荣光粗黑简1.0" panose="02000500000000000000" charset="-122"/>
                <a:sym typeface="+mn-ea"/>
              </a:rPr>
              <a:t>勃留姆斯坦</a:t>
            </a:r>
            <a:r>
              <a:rPr lang="zh-CN" altLang="en-US" sz="3200" b="1" dirty="0" smtClean="0">
                <a:solidFill>
                  <a:schemeClr val="tx1"/>
                </a:solidFill>
                <a:effectLst/>
                <a:latin typeface="锐字荣光粗黑简1.0" panose="02000500000000000000" charset="-122"/>
                <a:ea typeface="锐字荣光粗黑简1.0" panose="02000500000000000000" charset="-122"/>
                <a:sym typeface="+mn-ea"/>
              </a:rPr>
              <a:t>-印刷厂厂主</a:t>
            </a:r>
            <a:endParaRPr lang="zh-CN" altLang="en-US" sz="3200" b="1" dirty="0" smtClean="0">
              <a:solidFill>
                <a:schemeClr val="tx1"/>
              </a:solidFill>
              <a:effectLst/>
              <a:latin typeface="锐字荣光粗黑简1.0" panose="02000500000000000000" charset="-122"/>
              <a:ea typeface="锐字荣光粗黑简1.0" panose="02000500000000000000" charset="-122"/>
              <a:sym typeface="+mn-ea"/>
            </a:endParaRPr>
          </a:p>
          <a:p>
            <a:pPr algn="l"/>
            <a:r>
              <a:rPr lang="zh-CN" altLang="en-US" sz="3200" b="1" dirty="0" smtClean="0">
                <a:solidFill>
                  <a:schemeClr val="accent6"/>
                </a:solidFill>
                <a:effectLst/>
                <a:latin typeface="锐字荣光粗黑简1.0" panose="02000500000000000000" charset="-122"/>
                <a:ea typeface="锐字荣光粗黑简1.0" panose="02000500000000000000" charset="-122"/>
                <a:sym typeface="+mn-ea"/>
              </a:rPr>
              <a:t>缅德尔</a:t>
            </a:r>
            <a:r>
              <a:rPr lang="zh-CN" altLang="en-US" sz="3200" b="1" dirty="0" smtClean="0">
                <a:solidFill>
                  <a:schemeClr val="tx1"/>
                </a:solidFill>
                <a:effectLst/>
                <a:latin typeface="锐字荣光粗黑简1.0" panose="02000500000000000000" charset="-122"/>
                <a:ea typeface="锐字荣光粗黑简1.0" panose="02000500000000000000" charset="-122"/>
                <a:sym typeface="+mn-ea"/>
              </a:rPr>
              <a:t>-印刷厂里害肺病的排字工人</a:t>
            </a:r>
            <a:endParaRPr lang="zh-CN" altLang="en-US" sz="3200" b="1" dirty="0" smtClean="0">
              <a:solidFill>
                <a:schemeClr val="tx1"/>
              </a:solidFill>
              <a:effectLst/>
              <a:latin typeface="锐字荣光粗黑简1.0" panose="02000500000000000000" charset="-122"/>
              <a:ea typeface="锐字荣光粗黑简1.0" panose="02000500000000000000" charset="-122"/>
              <a:sym typeface="+mn-ea"/>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 name="图片 1" descr="摄图网_500850263"/>
          <p:cNvPicPr>
            <a:picLocks noChangeAspect="1"/>
          </p:cNvPicPr>
          <p:nvPr/>
        </p:nvPicPr>
        <p:blipFill>
          <a:blip r:embed="rId1"/>
          <a:srcRect r="51208" b="66497"/>
          <a:stretch>
            <a:fillRect/>
          </a:stretch>
        </p:blipFill>
        <p:spPr>
          <a:xfrm>
            <a:off x="681355" y="690880"/>
            <a:ext cx="5536565" cy="1389380"/>
          </a:xfrm>
          <a:prstGeom prst="rect">
            <a:avLst/>
          </a:prstGeom>
        </p:spPr>
      </p:pic>
      <p:sp>
        <p:nvSpPr>
          <p:cNvPr id="13" name="文本框 12"/>
          <p:cNvSpPr txBox="1"/>
          <p:nvPr/>
        </p:nvSpPr>
        <p:spPr>
          <a:xfrm>
            <a:off x="2042124" y="790124"/>
            <a:ext cx="3994785" cy="645160"/>
          </a:xfrm>
          <a:prstGeom prst="rect">
            <a:avLst/>
          </a:prstGeom>
          <a:noFill/>
        </p:spPr>
        <p:txBody>
          <a:bodyPr wrap="none" rtlCol="0">
            <a:spAutoFit/>
          </a:bodyPr>
          <a:p>
            <a:pPr algn="l"/>
            <a:r>
              <a:rPr lang="zh-CN" altLang="en-US" sz="3600" b="1" dirty="0" smtClean="0">
                <a:latin typeface="微软雅黑" panose="020B0503020204020204" charset="-122"/>
                <a:ea typeface="微软雅黑" panose="020B0503020204020204" charset="-122"/>
              </a:rPr>
              <a:t>人物的姓名与身份</a:t>
            </a:r>
            <a:r>
              <a:rPr lang="en-US" altLang="zh-CN" sz="3600" b="1" dirty="0" smtClean="0">
                <a:latin typeface="微软雅黑" panose="020B0503020204020204" charset="-122"/>
                <a:ea typeface="微软雅黑" panose="020B0503020204020204" charset="-122"/>
              </a:rPr>
              <a:t> </a:t>
            </a:r>
            <a:endParaRPr lang="en-US" altLang="zh-CN" sz="3600" b="1" dirty="0" smtClean="0">
              <a:latin typeface="微软雅黑" panose="020B0503020204020204" charset="-122"/>
              <a:ea typeface="微软雅黑" panose="020B0503020204020204" charset="-122"/>
            </a:endParaRPr>
          </a:p>
        </p:txBody>
      </p:sp>
      <p:sp>
        <p:nvSpPr>
          <p:cNvPr id="14" name="矩形 13"/>
          <p:cNvSpPr/>
          <p:nvPr/>
        </p:nvSpPr>
        <p:spPr>
          <a:xfrm>
            <a:off x="2619103" y="1774607"/>
            <a:ext cx="315595" cy="583565"/>
          </a:xfrm>
          <a:prstGeom prst="rect">
            <a:avLst/>
          </a:prstGeom>
        </p:spPr>
        <p:txBody>
          <a:bodyPr wrap="none">
            <a:spAutoFit/>
          </a:bodyPr>
          <a:p>
            <a:r>
              <a:rPr lang="en-US" altLang="zh-CN" sz="3200" b="1" dirty="0">
                <a:solidFill>
                  <a:srgbClr val="CAB097"/>
                </a:solidFill>
                <a:latin typeface="微软雅黑" panose="020B0503020204020204" charset="-122"/>
                <a:ea typeface="微软雅黑" panose="020B0503020204020204" charset="-122"/>
              </a:rPr>
              <a:t> </a:t>
            </a:r>
            <a:endParaRPr lang="zh-CN" altLang="en-US" sz="3200" b="1" dirty="0">
              <a:solidFill>
                <a:srgbClr val="CAB097"/>
              </a:solidFill>
              <a:latin typeface="微软雅黑" panose="020B0503020204020204" charset="-122"/>
              <a:ea typeface="微软雅黑" panose="020B0503020204020204" charset="-122"/>
            </a:endParaRPr>
          </a:p>
        </p:txBody>
      </p:sp>
      <p:pic>
        <p:nvPicPr>
          <p:cNvPr id="5" name="图片 4" descr="摄图网_500850263">
            <a:hlinkClick r:id="rId2" action="ppaction://hlinksldjump"/>
          </p:cNvPr>
          <p:cNvPicPr>
            <a:picLocks noChangeAspect="1"/>
          </p:cNvPicPr>
          <p:nvPr/>
        </p:nvPicPr>
        <p:blipFill>
          <a:blip r:embed="rId1"/>
          <a:srcRect l="22015" t="39613" r="-1195" b="348"/>
          <a:stretch>
            <a:fillRect/>
          </a:stretch>
        </p:blipFill>
        <p:spPr>
          <a:xfrm>
            <a:off x="7865745" y="3942715"/>
            <a:ext cx="3841115" cy="2408555"/>
          </a:xfrm>
          <a:prstGeom prst="rect">
            <a:avLst/>
          </a:prstGeom>
        </p:spPr>
      </p:pic>
      <p:sp>
        <p:nvSpPr>
          <p:cNvPr id="8" name="文本框 7"/>
          <p:cNvSpPr txBox="1"/>
          <p:nvPr/>
        </p:nvSpPr>
        <p:spPr>
          <a:xfrm>
            <a:off x="4222750" y="1435100"/>
            <a:ext cx="1556385" cy="645160"/>
          </a:xfrm>
          <a:prstGeom prst="rect">
            <a:avLst/>
          </a:prstGeom>
          <a:noFill/>
        </p:spPr>
        <p:txBody>
          <a:bodyPr wrap="none" rtlCol="0">
            <a:spAutoFit/>
          </a:bodyPr>
          <a:p>
            <a:pPr algn="l"/>
            <a:r>
              <a:rPr lang="zh-CN" altLang="en-US" sz="3600" b="1" dirty="0">
                <a:solidFill>
                  <a:srgbClr val="FF0000"/>
                </a:solidFill>
                <a:effectLst/>
                <a:latin typeface="微软雅黑" panose="020B0503020204020204" charset="-122"/>
                <a:ea typeface="微软雅黑" panose="020B0503020204020204" charset="-122"/>
                <a:sym typeface="+mn-ea"/>
              </a:rPr>
              <a:t>有干货</a:t>
            </a:r>
            <a:endParaRPr lang="zh-CN" altLang="en-US" sz="3600" b="1" dirty="0" smtClean="0">
              <a:solidFill>
                <a:srgbClr val="FF0000"/>
              </a:solidFill>
              <a:effectLst/>
              <a:latin typeface="锐字荣光粗黑简1.0" panose="02000500000000000000" charset="-122"/>
              <a:ea typeface="锐字荣光粗黑简1.0" panose="02000500000000000000" charset="-122"/>
              <a:sym typeface="+mn-ea"/>
            </a:endParaRPr>
          </a:p>
        </p:txBody>
      </p:sp>
      <p:sp>
        <p:nvSpPr>
          <p:cNvPr id="10" name="文本框 9"/>
          <p:cNvSpPr txBox="1"/>
          <p:nvPr/>
        </p:nvSpPr>
        <p:spPr>
          <a:xfrm>
            <a:off x="681355" y="2358390"/>
            <a:ext cx="3566795" cy="1630045"/>
          </a:xfrm>
          <a:prstGeom prst="rect">
            <a:avLst/>
          </a:prstGeom>
          <a:noFill/>
        </p:spPr>
        <p:txBody>
          <a:bodyPr wrap="none" rtlCol="0">
            <a:spAutoFit/>
          </a:bodyPr>
          <a:p>
            <a:pPr algn="l"/>
            <a:r>
              <a:rPr lang="zh-CN" altLang="en-US" sz="3600" b="1">
                <a:latin typeface="锐字荣光粗黑简1.0" panose="02000500000000000000" charset="-122"/>
                <a:ea typeface="锐字荣光粗黑简1.0" panose="02000500000000000000" charset="-122"/>
                <a:sym typeface="+mn-ea"/>
              </a:rPr>
              <a:t>三、神父一家</a:t>
            </a:r>
            <a:endParaRPr lang="zh-CN" altLang="en-US" sz="3600" b="1">
              <a:latin typeface="锐字荣光粗黑简1.0" panose="02000500000000000000" charset="-122"/>
              <a:ea typeface="锐字荣光粗黑简1.0" panose="02000500000000000000" charset="-122"/>
              <a:sym typeface="+mn-ea"/>
            </a:endParaRPr>
          </a:p>
          <a:p>
            <a:pPr algn="l"/>
            <a:r>
              <a:rPr lang="zh-CN" altLang="en-US" sz="3200" b="1">
                <a:solidFill>
                  <a:schemeClr val="accent6"/>
                </a:solidFill>
                <a:latin typeface="锐字荣光粗黑简1.0" panose="02000500000000000000" charset="-122"/>
                <a:ea typeface="锐字荣光粗黑简1.0" panose="02000500000000000000" charset="-122"/>
              </a:rPr>
              <a:t>阿妮亚</a:t>
            </a:r>
            <a:r>
              <a:rPr lang="zh-CN" altLang="en-US" sz="3200" b="1">
                <a:latin typeface="锐字荣光粗黑简1.0" panose="02000500000000000000" charset="-122"/>
                <a:ea typeface="锐字荣光粗黑简1.0" panose="02000500000000000000" charset="-122"/>
              </a:rPr>
              <a:t>-神父大女儿</a:t>
            </a:r>
            <a:endParaRPr lang="zh-CN" altLang="en-US" sz="3200" b="1">
              <a:latin typeface="锐字荣光粗黑简1.0" panose="02000500000000000000" charset="-122"/>
              <a:ea typeface="锐字荣光粗黑简1.0" panose="02000500000000000000" charset="-122"/>
            </a:endParaRPr>
          </a:p>
          <a:p>
            <a:pPr algn="l"/>
            <a:r>
              <a:rPr lang="zh-CN" altLang="en-US" sz="3200" b="1">
                <a:solidFill>
                  <a:schemeClr val="accent6"/>
                </a:solidFill>
                <a:latin typeface="锐字荣光粗黑简1.0" panose="02000500000000000000" charset="-122"/>
                <a:ea typeface="锐字荣光粗黑简1.0" panose="02000500000000000000" charset="-122"/>
              </a:rPr>
              <a:t>季娜</a:t>
            </a:r>
            <a:r>
              <a:rPr lang="zh-CN" altLang="en-US" sz="3200" b="1">
                <a:latin typeface="锐字荣光粗黑简1.0" panose="02000500000000000000" charset="-122"/>
                <a:ea typeface="锐字荣光粗黑简1.0" panose="02000500000000000000" charset="-122"/>
              </a:rPr>
              <a:t>-神父小女儿</a:t>
            </a:r>
            <a:endParaRPr lang="zh-CN" altLang="en-US" sz="3200" b="1">
              <a:latin typeface="锐字荣光粗黑简1.0" panose="02000500000000000000" charset="-122"/>
              <a:ea typeface="锐字荣光粗黑简1.0" panose="02000500000000000000"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BEAUTIFY_FLAG" val="#wm#"/>
  <p:tag name="KSO_WM_TEMPLATE_CATEGORY" val="custom"/>
  <p:tag name="KSO_WM_TEMPLATE_INDEX" val="20187308"/>
</p:tagLst>
</file>

<file path=ppt/tags/tag101.xml><?xml version="1.0" encoding="utf-8"?>
<p:tagLst xmlns:p="http://schemas.openxmlformats.org/presentationml/2006/main">
  <p:tag name="KSO_WM_BEAUTIFY_FLAG" val="#wm#"/>
  <p:tag name="KSO_WM_TEMPLATE_CATEGORY" val="custom"/>
  <p:tag name="KSO_WM_TEMPLATE_INDEX" val="20187308"/>
</p:tagLst>
</file>

<file path=ppt/tags/tag102.xml><?xml version="1.0" encoding="utf-8"?>
<p:tagLst xmlns:p="http://schemas.openxmlformats.org/presentationml/2006/main">
  <p:tag name="KSO_WM_BEAUTIFY_FLAG" val="#wm#"/>
  <p:tag name="KSO_WM_TEMPLATE_CATEGORY" val="custom"/>
  <p:tag name="KSO_WM_TEMPLATE_INDEX" val="20187308"/>
</p:tagLst>
</file>

<file path=ppt/tags/tag103.xml><?xml version="1.0" encoding="utf-8"?>
<p:tagLst xmlns:p="http://schemas.openxmlformats.org/presentationml/2006/main">
  <p:tag name="KSO_WM_BEAUTIFY_FLAG" val="#wm#"/>
  <p:tag name="KSO_WM_TEMPLATE_CATEGORY" val="custom"/>
  <p:tag name="KSO_WM_TEMPLATE_INDEX" val="20187308"/>
</p:tagLst>
</file>

<file path=ppt/tags/tag104.xml><?xml version="1.0" encoding="utf-8"?>
<p:tagLst xmlns:p="http://schemas.openxmlformats.org/presentationml/2006/main">
  <p:tag name="KSO_WM_BEAUTIFY_FLAG" val="#wm#"/>
  <p:tag name="KSO_WM_TEMPLATE_CATEGORY" val="custom"/>
  <p:tag name="KSO_WM_TEMPLATE_INDEX" val="20187308"/>
</p:tagLst>
</file>

<file path=ppt/tags/tag105.xml><?xml version="1.0" encoding="utf-8"?>
<p:tagLst xmlns:p="http://schemas.openxmlformats.org/presentationml/2006/main">
  <p:tag name="KSO_WM_BEAUTIFY_FLAG" val="#wm#"/>
  <p:tag name="KSO_WM_TEMPLATE_CATEGORY" val="custom"/>
  <p:tag name="KSO_WM_TEMPLATE_INDEX" val="20187308"/>
</p:tagLst>
</file>

<file path=ppt/tags/tag106.xml><?xml version="1.0" encoding="utf-8"?>
<p:tagLst xmlns:p="http://schemas.openxmlformats.org/presentationml/2006/main">
  <p:tag name="KSO_WM_BEAUTIFY_FLAG" val="#wm#"/>
  <p:tag name="KSO_WM_TEMPLATE_CATEGORY" val="custom"/>
  <p:tag name="KSO_WM_TEMPLATE_INDEX" val="20187308"/>
</p:tagLst>
</file>

<file path=ppt/tags/tag107.xml><?xml version="1.0" encoding="utf-8"?>
<p:tagLst xmlns:p="http://schemas.openxmlformats.org/presentationml/2006/main">
  <p:tag name="KSO_WM_BEAUTIFY_FLAG" val="#wm#"/>
  <p:tag name="KSO_WM_TEMPLATE_CATEGORY" val="custom"/>
  <p:tag name="KSO_WM_TEMPLATE_INDEX" val="20187308"/>
</p:tagLst>
</file>

<file path=ppt/tags/tag108.xml><?xml version="1.0" encoding="utf-8"?>
<p:tagLst xmlns:p="http://schemas.openxmlformats.org/presentationml/2006/main">
  <p:tag name="KSO_WM_BEAUTIFY_FLAG" val="#wm#"/>
  <p:tag name="KSO_WM_TEMPLATE_CATEGORY" val="custom"/>
  <p:tag name="KSO_WM_TEMPLATE_INDEX" val="20187308"/>
</p:tagLst>
</file>

<file path=ppt/tags/tag109.xml><?xml version="1.0" encoding="utf-8"?>
<p:tagLst xmlns:p="http://schemas.openxmlformats.org/presentationml/2006/main">
  <p:tag name="KSO_WM_BEAUTIFY_FLAG" val="#wm#"/>
  <p:tag name="KSO_WM_TEMPLATE_CATEGORY" val="custom"/>
  <p:tag name="KSO_WM_TEMPLATE_INDEX" val="20187308"/>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BEAUTIFY_FLAG" val="#wm#"/>
  <p:tag name="KSO_WM_TEMPLATE_CATEGORY" val="custom"/>
  <p:tag name="KSO_WM_TEMPLATE_INDEX" val="20187308"/>
</p:tagLst>
</file>

<file path=ppt/tags/tag111.xml><?xml version="1.0" encoding="utf-8"?>
<p:tagLst xmlns:p="http://schemas.openxmlformats.org/presentationml/2006/main">
  <p:tag name="KSO_WM_BEAUTIFY_FLAG" val="#wm#"/>
  <p:tag name="KSO_WM_TEMPLATE_CATEGORY" val="custom"/>
  <p:tag name="KSO_WM_TEMPLATE_INDEX" val="20187308"/>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TEMPLATE_THUMBS_INDEX" val="1、2、3、6、8、10、11、12、15"/>
  <p:tag name="KSO_WM_TEMPLATE_SUBCATEGORY" val="0"/>
  <p:tag name="KSO_WM_TAG_VERSION" val="1.0"/>
  <p:tag name="KSO_WM_BEAUTIFY_FLAG" val="#wm#"/>
  <p:tag name="KSO_WM_TEMPLATE_CATEGORY" val="custom"/>
  <p:tag name="KSO_WM_TEMPLATE_INDEX" val="20187308"/>
</p:tagLst>
</file>

<file path=ppt/tags/tag62.xml><?xml version="1.0" encoding="utf-8"?>
<p:tagLst xmlns:p="http://schemas.openxmlformats.org/presentationml/2006/main">
  <p:tag name="KSO_WM_UNIT_ISCONTENTSTITLE" val="0"/>
  <p:tag name="KSO_WM_UNIT_PRESET_TEXT" val="空白演示"/>
  <p:tag name="KSO_WM_UNIT_NOCLEAR" val="0"/>
  <p:tag name="KSO_WM_UNIT_VALUE" val="13"/>
  <p:tag name="KSO_WM_UNIT_HIGHLIGHT" val="0"/>
  <p:tag name="KSO_WM_UNIT_COMPATIBLE" val="0"/>
  <p:tag name="KSO_WM_UNIT_DIAGRAM_ISNUMVISUAL" val="0"/>
  <p:tag name="KSO_WM_UNIT_DIAGRAM_ISREFERUNIT" val="0"/>
  <p:tag name="KSO_WM_UNIT_TYPE" val="a"/>
  <p:tag name="KSO_WM_UNIT_INDEX" val="1"/>
  <p:tag name="KSO_WM_UNIT_ID" val="custom20187308_1*a*1"/>
  <p:tag name="KSO_WM_TEMPLATE_CATEGORY" val="custom"/>
  <p:tag name="KSO_WM_TEMPLATE_INDEX" val="20187308"/>
  <p:tag name="KSO_WM_UNIT_LAYERLEVEL" val="1"/>
  <p:tag name="KSO_WM_TAG_VERSION" val="1.0"/>
  <p:tag name="KSO_WM_BEAUTIFY_FLAG" val="#wm#"/>
</p:tagLst>
</file>

<file path=ppt/tags/tag63.xml><?xml version="1.0" encoding="utf-8"?>
<p:tagLst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4.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i"/>
  <p:tag name="KSO_WM_UNIT_INDEX" val="1_1_1"/>
  <p:tag name="KSO_WM_UNIT_ID" val="diagram20174814_5*l_h_i*1_1_1"/>
  <p:tag name="KSO_WM_UNIT_LAYERLEVEL" val="1_1_1"/>
  <p:tag name="KSO_WM_DIAGRAM_GROUP_CODE" val="l1-1"/>
  <p:tag name="KSO_WM_UNIT_FILL_FORE_SCHEMECOLOR_INDEX" val="5"/>
  <p:tag name="KSO_WM_UNIT_FILL_TYPE" val="1"/>
  <p:tag name="KSO_WM_UNIT_TEXT_FILL_FORE_SCHEMECOLOR_INDEX" val="14"/>
  <p:tag name="KSO_WM_UNIT_TEXT_FILL_TYPE" val="1"/>
  <p:tag name="KSO_WM_UNIT_USESOURCEFORMAT_APPLY" val="0"/>
  <p:tag name="KSO_WM_UNIT_DIAGRAM_SCHEMECOLOR_ID" val="2"/>
</p:tagLst>
</file>

<file path=ppt/tags/tag65.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a"/>
  <p:tag name="KSO_WM_UNIT_INDEX" val="1_1_1"/>
  <p:tag name="KSO_WM_UNIT_ID" val="diagram20174814_5*l_h_a*1_1_1"/>
  <p:tag name="KSO_WM_UNIT_LAYERLEVEL" val="1_1_1"/>
  <p:tag name="KSO_WM_UNIT_VALUE" val="7"/>
  <p:tag name="KSO_WM_UNIT_HIGHLIGHT" val="0"/>
  <p:tag name="KSO_WM_UNIT_COMPATIBLE" val="0"/>
  <p:tag name="KSO_WM_UNIT_CLEAR" val="0"/>
  <p:tag name="KSO_WM_UNIT_PRESET_TEXT_INDEX" val="3"/>
  <p:tag name="KSO_WM_UNIT_PRESET_TEXT_LEN" val="5"/>
  <p:tag name="KSO_WM_DIAGRAM_GROUP_CODE" val="l1-1"/>
  <p:tag name="KSO_WM_UNIT_TEXT_FILL_FORE_SCHEMECOLOR_INDEX" val="13"/>
  <p:tag name="KSO_WM_UNIT_TEXT_FILL_TYPE" val="1"/>
  <p:tag name="KSO_WM_UNIT_USESOURCEFORMAT_APPLY" val="0"/>
  <p:tag name="KSO_WM_UNIT_DIAGRAM_SCHEMECOLOR_ID" val="2"/>
</p:tagLst>
</file>

<file path=ppt/tags/tag66.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i"/>
  <p:tag name="KSO_WM_UNIT_INDEX" val="1_2_1"/>
  <p:tag name="KSO_WM_UNIT_ID" val="diagram20174814_5*l_h_i*1_2_1"/>
  <p:tag name="KSO_WM_UNIT_LAYERLEVEL" val="1_1_1"/>
  <p:tag name="KSO_WM_DIAGRAM_GROUP_CODE" val="l1-1"/>
  <p:tag name="KSO_WM_UNIT_FILL_FORE_SCHEMECOLOR_INDEX" val="6"/>
  <p:tag name="KSO_WM_UNIT_FILL_TYPE" val="1"/>
  <p:tag name="KSO_WM_UNIT_TEXT_FILL_FORE_SCHEMECOLOR_INDEX" val="14"/>
  <p:tag name="KSO_WM_UNIT_TEXT_FILL_TYPE" val="1"/>
  <p:tag name="KSO_WM_UNIT_USESOURCEFORMAT_APPLY" val="0"/>
  <p:tag name="KSO_WM_UNIT_DIAGRAM_SCHEMECOLOR_ID" val="2"/>
</p:tagLst>
</file>

<file path=ppt/tags/tag67.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a"/>
  <p:tag name="KSO_WM_UNIT_INDEX" val="1_2_1"/>
  <p:tag name="KSO_WM_UNIT_ID" val="diagram20174814_5*l_h_a*1_2_1"/>
  <p:tag name="KSO_WM_UNIT_LAYERLEVEL" val="1_1_1"/>
  <p:tag name="KSO_WM_UNIT_VALUE" val="7"/>
  <p:tag name="KSO_WM_UNIT_HIGHLIGHT" val="0"/>
  <p:tag name="KSO_WM_UNIT_COMPATIBLE" val="0"/>
  <p:tag name="KSO_WM_UNIT_CLEAR" val="0"/>
  <p:tag name="KSO_WM_UNIT_PRESET_TEXT_INDEX" val="3"/>
  <p:tag name="KSO_WM_UNIT_PRESET_TEXT_LEN" val="5"/>
  <p:tag name="KSO_WM_DIAGRAM_GROUP_CODE" val="l1-1"/>
  <p:tag name="KSO_WM_UNIT_TEXT_FILL_FORE_SCHEMECOLOR_INDEX" val="13"/>
  <p:tag name="KSO_WM_UNIT_TEXT_FILL_TYPE" val="1"/>
  <p:tag name="KSO_WM_UNIT_USESOURCEFORMAT_APPLY" val="0"/>
  <p:tag name="KSO_WM_UNIT_DIAGRAM_SCHEMECOLOR_ID" val="2"/>
</p:tagLst>
</file>

<file path=ppt/tags/tag68.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i"/>
  <p:tag name="KSO_WM_UNIT_INDEX" val="1_3_1"/>
  <p:tag name="KSO_WM_UNIT_ID" val="diagram20174814_5*l_h_i*1_3_1"/>
  <p:tag name="KSO_WM_UNIT_LAYERLEVEL" val="1_1_1"/>
  <p:tag name="KSO_WM_DIAGRAM_GROUP_CODE" val="l1-1"/>
  <p:tag name="KSO_WM_UNIT_FILL_FORE_SCHEMECOLOR_INDEX" val="5"/>
  <p:tag name="KSO_WM_UNIT_FILL_TYPE" val="1"/>
  <p:tag name="KSO_WM_UNIT_TEXT_FILL_FORE_SCHEMECOLOR_INDEX" val="14"/>
  <p:tag name="KSO_WM_UNIT_TEXT_FILL_TYPE" val="1"/>
  <p:tag name="KSO_WM_UNIT_USESOURCEFORMAT_APPLY" val="0"/>
  <p:tag name="KSO_WM_UNIT_DIAGRAM_SCHEMECOLOR_ID" val="2"/>
</p:tagLst>
</file>

<file path=ppt/tags/tag69.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a"/>
  <p:tag name="KSO_WM_UNIT_INDEX" val="1_3_1"/>
  <p:tag name="KSO_WM_UNIT_ID" val="diagram20174814_5*l_h_a*1_3_1"/>
  <p:tag name="KSO_WM_UNIT_LAYERLEVEL" val="1_1_1"/>
  <p:tag name="KSO_WM_UNIT_VALUE" val="7"/>
  <p:tag name="KSO_WM_UNIT_HIGHLIGHT" val="0"/>
  <p:tag name="KSO_WM_UNIT_COMPATIBLE" val="0"/>
  <p:tag name="KSO_WM_UNIT_CLEAR" val="0"/>
  <p:tag name="KSO_WM_UNIT_PRESET_TEXT_INDEX" val="3"/>
  <p:tag name="KSO_WM_UNIT_PRESET_TEXT_LEN" val="5"/>
  <p:tag name="KSO_WM_DIAGRAM_GROUP_CODE" val="l1-1"/>
  <p:tag name="KSO_WM_UNIT_TEXT_FILL_FORE_SCHEMECOLOR_INDEX" val="13"/>
  <p:tag name="KSO_WM_UNIT_TEXT_FILL_TYPE" val="1"/>
  <p:tag name="KSO_WM_UNIT_USESOURCEFORMAT_APPLY" val="0"/>
  <p:tag name="KSO_WM_UNIT_DIAGRAM_SCHEMECOLOR_ID" val="2"/>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i"/>
  <p:tag name="KSO_WM_UNIT_INDEX" val="1_4"/>
  <p:tag name="KSO_WM_UNIT_ID" val="diagram20174814_5*l_i*1_4"/>
  <p:tag name="KSO_WM_UNIT_LAYERLEVEL" val="1_1"/>
  <p:tag name="KSO_WM_DIAGRAM_GROUP_CODE" val="l1-1"/>
  <p:tag name="KSO_WM_UNIT_TEXT_FILL_FORE_SCHEMECOLOR_INDEX" val="13"/>
  <p:tag name="KSO_WM_UNIT_TEXT_FILL_TYPE" val="1"/>
  <p:tag name="KSO_WM_UNIT_USESOURCEFORMAT_APPLY" val="0"/>
  <p:tag name="KSO_WM_UNIT_DIAGRAM_SCHEMECOLOR_ID" val="2"/>
</p:tagLst>
</file>

<file path=ppt/tags/tag71.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i"/>
  <p:tag name="KSO_WM_UNIT_INDEX" val="1_5"/>
  <p:tag name="KSO_WM_UNIT_ID" val="diagram20174814_5*l_i*1_5"/>
  <p:tag name="KSO_WM_UNIT_LAYERLEVEL" val="1_1"/>
  <p:tag name="KSO_WM_DIAGRAM_GROUP_CODE" val="l1-1"/>
  <p:tag name="KSO_WM_UNIT_TEXT_FILL_FORE_SCHEMECOLOR_INDEX" val="13"/>
  <p:tag name="KSO_WM_UNIT_TEXT_FILL_TYPE" val="1"/>
  <p:tag name="KSO_WM_UNIT_USESOURCEFORMAT_APPLY" val="0"/>
  <p:tag name="KSO_WM_UNIT_DIAGRAM_SCHEMECOLOR_ID" val="2"/>
</p:tagLst>
</file>

<file path=ppt/tags/tag72.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i"/>
  <p:tag name="KSO_WM_UNIT_INDEX" val="1_4_1"/>
  <p:tag name="KSO_WM_UNIT_ID" val="diagram20174814_5*l_h_i*1_4_1"/>
  <p:tag name="KSO_WM_UNIT_LAYERLEVEL" val="1_1_1"/>
  <p:tag name="KSO_WM_DIAGRAM_GROUP_CODE" val="l1-1"/>
  <p:tag name="KSO_WM_UNIT_FILL_FORE_SCHEMECOLOR_INDEX" val="6"/>
  <p:tag name="KSO_WM_UNIT_FILL_TYPE" val="1"/>
  <p:tag name="KSO_WM_UNIT_TEXT_FILL_FORE_SCHEMECOLOR_INDEX" val="14"/>
  <p:tag name="KSO_WM_UNIT_TEXT_FILL_TYPE" val="1"/>
  <p:tag name="KSO_WM_UNIT_USESOURCEFORMAT_APPLY" val="0"/>
  <p:tag name="KSO_WM_UNIT_DIAGRAM_SCHEMECOLOR_ID" val="2"/>
</p:tagLst>
</file>

<file path=ppt/tags/tag73.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a"/>
  <p:tag name="KSO_WM_UNIT_INDEX" val="1_4_1"/>
  <p:tag name="KSO_WM_UNIT_ID" val="diagram20174814_5*l_h_a*1_4_1"/>
  <p:tag name="KSO_WM_UNIT_LAYERLEVEL" val="1_1_1"/>
  <p:tag name="KSO_WM_UNIT_VALUE" val="7"/>
  <p:tag name="KSO_WM_UNIT_HIGHLIGHT" val="0"/>
  <p:tag name="KSO_WM_UNIT_COMPATIBLE" val="0"/>
  <p:tag name="KSO_WM_UNIT_CLEAR" val="0"/>
  <p:tag name="KSO_WM_UNIT_PRESET_TEXT_INDEX" val="3"/>
  <p:tag name="KSO_WM_UNIT_PRESET_TEXT_LEN" val="5"/>
  <p:tag name="KSO_WM_DIAGRAM_GROUP_CODE" val="l1-1"/>
  <p:tag name="KSO_WM_UNIT_TEXT_FILL_FORE_SCHEMECOLOR_INDEX" val="13"/>
  <p:tag name="KSO_WM_UNIT_TEXT_FILL_TYPE" val="1"/>
  <p:tag name="KSO_WM_UNIT_USESOURCEFORMAT_APPLY" val="0"/>
  <p:tag name="KSO_WM_UNIT_DIAGRAM_SCHEMECOLOR_ID" val="2"/>
</p:tagLst>
</file>

<file path=ppt/tags/tag74.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i"/>
  <p:tag name="KSO_WM_UNIT_INDEX" val="1_7"/>
  <p:tag name="KSO_WM_UNIT_ID" val="diagram20174814_5*l_i*1_7"/>
  <p:tag name="KSO_WM_UNIT_LAYERLEVEL" val="1_1"/>
  <p:tag name="KSO_WM_DIAGRAM_GROUP_CODE" val="l1-1"/>
  <p:tag name="KSO_WM_UNIT_TEXT_FILL_FORE_SCHEMECOLOR_INDEX" val="13"/>
  <p:tag name="KSO_WM_UNIT_TEXT_FILL_TYPE" val="1"/>
  <p:tag name="KSO_WM_UNIT_USESOURCEFORMAT_APPLY" val="0"/>
  <p:tag name="KSO_WM_UNIT_DIAGRAM_SCHEMECOLOR_ID" val="2"/>
</p:tagLst>
</file>

<file path=ppt/tags/tag75.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f"/>
  <p:tag name="KSO_WM_UNIT_INDEX" val="1_4_1"/>
  <p:tag name="KSO_WM_UNIT_ID" val="diagram20174814_5*l_h_f*1_4_1"/>
  <p:tag name="KSO_WM_UNIT_LAYERLEVEL" val="1_1_1"/>
  <p:tag name="KSO_WM_UNIT_VALUE" val="15"/>
  <p:tag name="KSO_WM_UNIT_HIGHLIGHT" val="0"/>
  <p:tag name="KSO_WM_UNIT_COMPATIBLE" val="0"/>
  <p:tag name="KSO_WM_UNIT_CLEAR" val="0"/>
  <p:tag name="KSO_WM_UNIT_PRESET_TEXT_INDEX" val="4"/>
  <p:tag name="KSO_WM_UNIT_PRESET_TEXT_LEN" val="26"/>
  <p:tag name="KSO_WM_DIAGRAM_GROUP_CODE" val="l1-1"/>
  <p:tag name="KSO_WM_UNIT_TEXT_FILL_FORE_SCHEMECOLOR_INDEX" val="13"/>
  <p:tag name="KSO_WM_UNIT_TEXT_FILL_TYPE" val="1"/>
  <p:tag name="KSO_WM_UNIT_USESOURCEFORMAT_APPLY" val="0"/>
  <p:tag name="KSO_WM_UNIT_DIAGRAM_SCHEMECOLOR_ID" val="2"/>
</p:tagLst>
</file>

<file path=ppt/tags/tag76.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f"/>
  <p:tag name="KSO_WM_UNIT_INDEX" val="1_3_1"/>
  <p:tag name="KSO_WM_UNIT_ID" val="diagram20174814_5*l_h_f*1_3_1"/>
  <p:tag name="KSO_WM_UNIT_LAYERLEVEL" val="1_1_1"/>
  <p:tag name="KSO_WM_UNIT_VALUE" val="15"/>
  <p:tag name="KSO_WM_UNIT_HIGHLIGHT" val="0"/>
  <p:tag name="KSO_WM_UNIT_COMPATIBLE" val="0"/>
  <p:tag name="KSO_WM_UNIT_CLEAR" val="0"/>
  <p:tag name="KSO_WM_UNIT_PRESET_TEXT_INDEX" val="4"/>
  <p:tag name="KSO_WM_UNIT_PRESET_TEXT_LEN" val="26"/>
  <p:tag name="KSO_WM_DIAGRAM_GROUP_CODE" val="l1-1"/>
  <p:tag name="KSO_WM_UNIT_TEXT_FILL_FORE_SCHEMECOLOR_INDEX" val="13"/>
  <p:tag name="KSO_WM_UNIT_TEXT_FILL_TYPE" val="1"/>
  <p:tag name="KSO_WM_UNIT_USESOURCEFORMAT_APPLY" val="0"/>
  <p:tag name="KSO_WM_UNIT_DIAGRAM_SCHEMECOLOR_ID" val="2"/>
</p:tagLst>
</file>

<file path=ppt/tags/tag77.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f"/>
  <p:tag name="KSO_WM_UNIT_INDEX" val="1_2_1"/>
  <p:tag name="KSO_WM_UNIT_ID" val="diagram20174814_5*l_h_f*1_2_1"/>
  <p:tag name="KSO_WM_UNIT_LAYERLEVEL" val="1_1_1"/>
  <p:tag name="KSO_WM_UNIT_VALUE" val="15"/>
  <p:tag name="KSO_WM_UNIT_HIGHLIGHT" val="0"/>
  <p:tag name="KSO_WM_UNIT_COMPATIBLE" val="0"/>
  <p:tag name="KSO_WM_UNIT_CLEAR" val="0"/>
  <p:tag name="KSO_WM_UNIT_PRESET_TEXT_INDEX" val="4"/>
  <p:tag name="KSO_WM_UNIT_PRESET_TEXT_LEN" val="26"/>
  <p:tag name="KSO_WM_DIAGRAM_GROUP_CODE" val="l1-1"/>
  <p:tag name="KSO_WM_UNIT_TEXT_FILL_FORE_SCHEMECOLOR_INDEX" val="13"/>
  <p:tag name="KSO_WM_UNIT_TEXT_FILL_TYPE" val="1"/>
  <p:tag name="KSO_WM_UNIT_USESOURCEFORMAT_APPLY" val="0"/>
  <p:tag name="KSO_WM_UNIT_DIAGRAM_SCHEMECOLOR_ID" val="2"/>
</p:tagLst>
</file>

<file path=ppt/tags/tag78.xml><?xml version="1.0" encoding="utf-8"?>
<p:tagLst xmlns:p="http://schemas.openxmlformats.org/presentationml/2006/main">
  <p:tag name="KSO_WM_TAG_VERSION" val="1.0"/>
  <p:tag name="KSO_WM_BEAUTIFY_FLAG" val="#wm#"/>
  <p:tag name="KSO_WM_TEMPLATE_CATEGORY" val="diagram"/>
  <p:tag name="KSO_WM_TEMPLATE_INDEX" val="20174814"/>
  <p:tag name="KSO_WM_UNIT_TYPE" val="l_h_f"/>
  <p:tag name="KSO_WM_UNIT_INDEX" val="1_1_1"/>
  <p:tag name="KSO_WM_UNIT_ID" val="diagram20174814_5*l_h_f*1_1_1"/>
  <p:tag name="KSO_WM_UNIT_LAYERLEVEL" val="1_1_1"/>
  <p:tag name="KSO_WM_UNIT_VALUE" val="15"/>
  <p:tag name="KSO_WM_UNIT_HIGHLIGHT" val="0"/>
  <p:tag name="KSO_WM_UNIT_COMPATIBLE" val="0"/>
  <p:tag name="KSO_WM_UNIT_CLEAR" val="0"/>
  <p:tag name="KSO_WM_UNIT_PRESET_TEXT_INDEX" val="4"/>
  <p:tag name="KSO_WM_UNIT_PRESET_TEXT_LEN" val="26"/>
  <p:tag name="KSO_WM_DIAGRAM_GROUP_CODE" val="l1-1"/>
  <p:tag name="KSO_WM_UNIT_TEXT_FILL_FORE_SCHEMECOLOR_INDEX" val="13"/>
  <p:tag name="KSO_WM_UNIT_TEXT_FILL_TYPE" val="1"/>
  <p:tag name="KSO_WM_UNIT_USESOURCEFORMAT_APPLY" val="0"/>
  <p:tag name="KSO_WM_UNIT_DIAGRAM_SCHEMECOLOR_ID" val="2"/>
</p:tagLst>
</file>

<file path=ppt/tags/tag79.xml><?xml version="1.0" encoding="utf-8"?>
<p:tagLst xmlns:p="http://schemas.openxmlformats.org/presentationml/2006/main">
  <p:tag name="KSO_WM_BEAUTIFY_FLAG" val="#wm#"/>
  <p:tag name="KSO_WM_TEMPLATE_CATEGORY" val="custom"/>
  <p:tag name="KSO_WM_TEMPLATE_INDEX" val="20187308"/>
  <p:tag name="KSO_WM_SLIDE_ITEM_CNT" val="5"/>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BEAUTIFY_FLAG" val="#wm#"/>
  <p:tag name="KSO_WM_TEMPLATE_CATEGORY" val="custom"/>
  <p:tag name="KSO_WM_TEMPLATE_INDEX" val="20187308"/>
</p:tagLst>
</file>

<file path=ppt/tags/tag81.xml><?xml version="1.0" encoding="utf-8"?>
<p:tagLst xmlns:p="http://schemas.openxmlformats.org/presentationml/2006/main">
  <p:tag name="KSO_WM_BEAUTIFY_FLAG" val="#wm#"/>
  <p:tag name="KSO_WM_TEMPLATE_CATEGORY" val="custom"/>
  <p:tag name="KSO_WM_TEMPLATE_INDEX" val="20187308"/>
</p:tagLst>
</file>

<file path=ppt/tags/tag82.xml><?xml version="1.0" encoding="utf-8"?>
<p:tagLst xmlns:p="http://schemas.openxmlformats.org/presentationml/2006/main">
  <p:tag name="KSO_WM_BEAUTIFY_FLAG" val="#wm#"/>
  <p:tag name="KSO_WM_TEMPLATE_CATEGORY" val="custom"/>
  <p:tag name="KSO_WM_TEMPLATE_INDEX" val="20187308"/>
</p:tagLst>
</file>

<file path=ppt/tags/tag83.xml><?xml version="1.0" encoding="utf-8"?>
<p:tagLst xmlns:p="http://schemas.openxmlformats.org/presentationml/2006/main">
  <p:tag name="KSO_WM_BEAUTIFY_FLAG" val="#wm#"/>
  <p:tag name="KSO_WM_TEMPLATE_CATEGORY" val="custom"/>
  <p:tag name="KSO_WM_TEMPLATE_INDEX" val="20187308"/>
</p:tagLst>
</file>

<file path=ppt/tags/tag84.xml><?xml version="1.0" encoding="utf-8"?>
<p:tagLst xmlns:p="http://schemas.openxmlformats.org/presentationml/2006/main">
  <p:tag name="KSO_WM_BEAUTIFY_FLAG" val="#wm#"/>
  <p:tag name="KSO_WM_TEMPLATE_CATEGORY" val="custom"/>
  <p:tag name="KSO_WM_TEMPLATE_INDEX" val="20187308"/>
</p:tagLst>
</file>

<file path=ppt/tags/tag85.xml><?xml version="1.0" encoding="utf-8"?>
<p:tagLst xmlns:p="http://schemas.openxmlformats.org/presentationml/2006/main">
  <p:tag name="KSO_WM_BEAUTIFY_FLAG" val="#wm#"/>
  <p:tag name="KSO_WM_TEMPLATE_CATEGORY" val="custom"/>
  <p:tag name="KSO_WM_TEMPLATE_INDEX" val="20187308"/>
</p:tagLst>
</file>

<file path=ppt/tags/tag86.xml><?xml version="1.0" encoding="utf-8"?>
<p:tagLst xmlns:p="http://schemas.openxmlformats.org/presentationml/2006/main">
  <p:tag name="KSO_WM_BEAUTIFY_FLAG" val="#wm#"/>
  <p:tag name="KSO_WM_TEMPLATE_CATEGORY" val="custom"/>
  <p:tag name="KSO_WM_TEMPLATE_INDEX" val="20187308"/>
</p:tagLst>
</file>

<file path=ppt/tags/tag87.xml><?xml version="1.0" encoding="utf-8"?>
<p:tagLst xmlns:p="http://schemas.openxmlformats.org/presentationml/2006/main">
  <p:tag name="KSO_WM_BEAUTIFY_FLAG" val="#wm#"/>
  <p:tag name="KSO_WM_TEMPLATE_CATEGORY" val="custom"/>
  <p:tag name="KSO_WM_TEMPLATE_INDEX" val="20187308"/>
</p:tagLst>
</file>

<file path=ppt/tags/tag88.xml><?xml version="1.0" encoding="utf-8"?>
<p:tagLst xmlns:p="http://schemas.openxmlformats.org/presentationml/2006/main">
  <p:tag name="KSO_WM_BEAUTIFY_FLAG" val="#wm#"/>
  <p:tag name="KSO_WM_TEMPLATE_CATEGORY" val="custom"/>
  <p:tag name="KSO_WM_TEMPLATE_INDEX" val="20187308"/>
</p:tagLst>
</file>

<file path=ppt/tags/tag89.xml><?xml version="1.0" encoding="utf-8"?>
<p:tagLst xmlns:p="http://schemas.openxmlformats.org/presentationml/2006/main">
  <p:tag name="KSO_WM_BEAUTIFY_FLAG" val="#wm#"/>
  <p:tag name="KSO_WM_TEMPLATE_CATEGORY" val="custom"/>
  <p:tag name="KSO_WM_TEMPLATE_INDEX" val="20187308"/>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BEAUTIFY_FLAG" val="#wm#"/>
  <p:tag name="KSO_WM_TEMPLATE_CATEGORY" val="custom"/>
  <p:tag name="KSO_WM_TEMPLATE_INDEX" val="20187308"/>
</p:tagLst>
</file>

<file path=ppt/tags/tag91.xml><?xml version="1.0" encoding="utf-8"?>
<p:tagLst xmlns:p="http://schemas.openxmlformats.org/presentationml/2006/main">
  <p:tag name="KSO_WM_BEAUTIFY_FLAG" val="#wm#"/>
  <p:tag name="KSO_WM_TEMPLATE_CATEGORY" val="custom"/>
  <p:tag name="KSO_WM_TEMPLATE_INDEX" val="20187308"/>
</p:tagLst>
</file>

<file path=ppt/tags/tag92.xml><?xml version="1.0" encoding="utf-8"?>
<p:tagLst xmlns:p="http://schemas.openxmlformats.org/presentationml/2006/main">
  <p:tag name="KSO_WM_BEAUTIFY_FLAG" val="#wm#"/>
  <p:tag name="KSO_WM_TEMPLATE_CATEGORY" val="custom"/>
  <p:tag name="KSO_WM_TEMPLATE_INDEX" val="20187308"/>
</p:tagLst>
</file>

<file path=ppt/tags/tag93.xml><?xml version="1.0" encoding="utf-8"?>
<p:tagLst xmlns:p="http://schemas.openxmlformats.org/presentationml/2006/main">
  <p:tag name="KSO_WM_BEAUTIFY_FLAG" val="#wm#"/>
  <p:tag name="KSO_WM_TEMPLATE_CATEGORY" val="custom"/>
  <p:tag name="KSO_WM_TEMPLATE_INDEX" val="20187308"/>
</p:tagLst>
</file>

<file path=ppt/tags/tag94.xml><?xml version="1.0" encoding="utf-8"?>
<p:tagLst xmlns:p="http://schemas.openxmlformats.org/presentationml/2006/main">
  <p:tag name="KSO_WM_BEAUTIFY_FLAG" val="#wm#"/>
  <p:tag name="KSO_WM_TEMPLATE_CATEGORY" val="custom"/>
  <p:tag name="KSO_WM_TEMPLATE_INDEX" val="20187308"/>
</p:tagLst>
</file>

<file path=ppt/tags/tag95.xml><?xml version="1.0" encoding="utf-8"?>
<p:tagLst xmlns:p="http://schemas.openxmlformats.org/presentationml/2006/main">
  <p:tag name="KSO_WM_BEAUTIFY_FLAG" val="#wm#"/>
  <p:tag name="KSO_WM_TEMPLATE_CATEGORY" val="custom"/>
  <p:tag name="KSO_WM_TEMPLATE_INDEX" val="20187308"/>
</p:tagLst>
</file>

<file path=ppt/tags/tag96.xml><?xml version="1.0" encoding="utf-8"?>
<p:tagLst xmlns:p="http://schemas.openxmlformats.org/presentationml/2006/main">
  <p:tag name="KSO_WM_BEAUTIFY_FLAG" val="#wm#"/>
  <p:tag name="KSO_WM_TEMPLATE_CATEGORY" val="custom"/>
  <p:tag name="KSO_WM_TEMPLATE_INDEX" val="20187308"/>
</p:tagLst>
</file>

<file path=ppt/tags/tag97.xml><?xml version="1.0" encoding="utf-8"?>
<p:tagLst xmlns:p="http://schemas.openxmlformats.org/presentationml/2006/main">
  <p:tag name="KSO_WM_BEAUTIFY_FLAG" val="#wm#"/>
  <p:tag name="KSO_WM_TEMPLATE_CATEGORY" val="custom"/>
  <p:tag name="KSO_WM_TEMPLATE_INDEX" val="20187308"/>
</p:tagLst>
</file>

<file path=ppt/tags/tag98.xml><?xml version="1.0" encoding="utf-8"?>
<p:tagLst xmlns:p="http://schemas.openxmlformats.org/presentationml/2006/main">
  <p:tag name="KSO_WM_BEAUTIFY_FLAG" val="#wm#"/>
  <p:tag name="KSO_WM_TEMPLATE_CATEGORY" val="custom"/>
  <p:tag name="KSO_WM_TEMPLATE_INDEX" val="20187308"/>
</p:tagLst>
</file>

<file path=ppt/tags/tag99.xml><?xml version="1.0" encoding="utf-8"?>
<p:tagLst xmlns:p="http://schemas.openxmlformats.org/presentationml/2006/main">
  <p:tag name="KSO_WM_BEAUTIFY_FLAG" val="#wm#"/>
  <p:tag name="KSO_WM_TEMPLATE_CATEGORY" val="custom"/>
  <p:tag name="KSO_WM_TEMPLATE_INDEX" val="2018730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6517</Words>
  <Application>WPS 演示</Application>
  <PresentationFormat>宽屏</PresentationFormat>
  <Paragraphs>449</Paragraphs>
  <Slides>34</Slides>
  <Notes>1</Notes>
  <HiddenSlides>0</HiddenSlides>
  <MMClips>0</MMClips>
  <ScaleCrop>false</ScaleCrop>
  <HeadingPairs>
    <vt:vector size="8" baseType="variant">
      <vt:variant>
        <vt:lpstr>已用的字体</vt:lpstr>
      </vt:variant>
      <vt:variant>
        <vt:i4>20</vt:i4>
      </vt:variant>
      <vt:variant>
        <vt:lpstr>主题</vt:lpstr>
      </vt:variant>
      <vt:variant>
        <vt:i4>1</vt:i4>
      </vt:variant>
      <vt:variant>
        <vt:lpstr>幻灯片标题</vt:lpstr>
      </vt:variant>
      <vt:variant>
        <vt:i4>34</vt:i4>
      </vt:variant>
      <vt:variant>
        <vt:lpstr>自定义放映</vt:lpstr>
      </vt:variant>
      <vt:variant>
        <vt:i4>0</vt:i4>
      </vt:variant>
    </vt:vector>
  </HeadingPairs>
  <TitlesOfParts>
    <vt:vector size="55" baseType="lpstr">
      <vt:lpstr>Arial</vt:lpstr>
      <vt:lpstr>宋体</vt:lpstr>
      <vt:lpstr>Wingdings</vt:lpstr>
      <vt:lpstr>微软雅黑</vt:lpstr>
      <vt:lpstr>方正姚体</vt:lpstr>
      <vt:lpstr>行楷-繁</vt:lpstr>
      <vt:lpstr>楷体_GB2312</vt:lpstr>
      <vt:lpstr>Calibri</vt:lpstr>
      <vt:lpstr>Adobe 黑体 Std R</vt:lpstr>
      <vt:lpstr>Calibri Light</vt:lpstr>
      <vt:lpstr>黑体</vt:lpstr>
      <vt:lpstr>仓耳章鱼小丸子体 W01</vt:lpstr>
      <vt:lpstr>锐字荣光粗黑简1.0</vt:lpstr>
      <vt:lpstr>Mangal</vt:lpstr>
      <vt:lpstr>Arial Unicode MS</vt:lpstr>
      <vt:lpstr>Cambria Math</vt:lpstr>
      <vt:lpstr>仓耳章鱼小丸子体 W01</vt:lpstr>
      <vt:lpstr>行楷-繁</vt:lpstr>
      <vt:lpstr>锐字荣光粗黑简1.0</vt:lpstr>
      <vt:lpstr>Courier New</vt:lpstr>
      <vt:lpstr>Office 主题​​</vt:lpstr>
      <vt:lpstr>《钢铁是怎样炼成的》</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这是总结： 大家回忆一下讲了什么？ 我问了四种颜色：一个旗帜，两对眼睛，一头头发 还补充了两个问题：1、为什么要屠杀犹太人。2、丽娃被杀细节。 还讲了好多好多干货，回去要慢慢消化。 因为原文是找的网络上的，所以与书本有出入，一切记书上为准 ………… 不知道我这么讲 会给讲第五章的人多大压力。 ………… 后面还有最后一页</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SEA</cp:lastModifiedBy>
  <cp:revision>18</cp:revision>
  <dcterms:created xsi:type="dcterms:W3CDTF">2019-05-11T09:18:00Z</dcterms:created>
  <dcterms:modified xsi:type="dcterms:W3CDTF">2019-05-12T02:36:13Z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2052-11.1.0.8612</vt:lpwstr>
  </property>
</Properties>
</file>